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6" r:id="rId1"/>
  </p:sldMasterIdLst>
  <p:notesMasterIdLst>
    <p:notesMasterId r:id="rId27"/>
  </p:notesMasterIdLst>
  <p:sldIdLst>
    <p:sldId id="340" r:id="rId2"/>
    <p:sldId id="332" r:id="rId3"/>
    <p:sldId id="345" r:id="rId4"/>
    <p:sldId id="317" r:id="rId5"/>
    <p:sldId id="348" r:id="rId6"/>
    <p:sldId id="342" r:id="rId7"/>
    <p:sldId id="318" r:id="rId8"/>
    <p:sldId id="319" r:id="rId9"/>
    <p:sldId id="320" r:id="rId10"/>
    <p:sldId id="347" r:id="rId11"/>
    <p:sldId id="343" r:id="rId12"/>
    <p:sldId id="344" r:id="rId13"/>
    <p:sldId id="350" r:id="rId14"/>
    <p:sldId id="351" r:id="rId15"/>
    <p:sldId id="305" r:id="rId16"/>
    <p:sldId id="346" r:id="rId17"/>
    <p:sldId id="334" r:id="rId18"/>
    <p:sldId id="336" r:id="rId19"/>
    <p:sldId id="329" r:id="rId20"/>
    <p:sldId id="304" r:id="rId21"/>
    <p:sldId id="279" r:id="rId22"/>
    <p:sldId id="349" r:id="rId23"/>
    <p:sldId id="341" r:id="rId24"/>
    <p:sldId id="352" r:id="rId25"/>
    <p:sldId id="32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" initials="s" lastIdx="1" clrIdx="0"/>
  <p:cmAuthor id="1" name="Harry Wilson" initials="H" lastIdx="3" clrIdx="1"/>
  <p:cmAuthor id="2" name="James Rix" initials="JCR" lastIdx="2" clrIdx="2"/>
  <p:cmAuthor id="3" name="Moritz" initials="MN" lastIdx="6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473213"/>
    <a:srgbClr val="6D55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3" autoAdjust="0"/>
    <p:restoredTop sz="92185" autoAdjust="0"/>
  </p:normalViewPr>
  <p:slideViewPr>
    <p:cSldViewPr>
      <p:cViewPr varScale="1">
        <p:scale>
          <a:sx n="68" d="100"/>
          <a:sy n="68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package" Target="../embeddings/Microsoft_Excel_Worksheet1.xlsx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Populations</a:t>
            </a:r>
            <a:r>
              <a:rPr lang="en-US" baseline="0" dirty="0" smtClean="0"/>
              <a:t> / Users (in millions)</a:t>
            </a:r>
            <a:r>
              <a:rPr lang="en-US" dirty="0" smtClean="0"/>
              <a:t> 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</c:spPr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</c:spPr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</c:spPr>
          </c:dPt>
          <c:cat>
            <c:strRef>
              <c:f>Sheet1!$A$2:$A$7</c:f>
              <c:strCache>
                <c:ptCount val="6"/>
                <c:pt idx="0">
                  <c:v>China</c:v>
                </c:pt>
                <c:pt idx="1">
                  <c:v>India</c:v>
                </c:pt>
                <c:pt idx="2">
                  <c:v>Catholicism</c:v>
                </c:pt>
                <c:pt idx="3">
                  <c:v>Facebook</c:v>
                </c:pt>
                <c:pt idx="4">
                  <c:v>Twitter</c:v>
                </c:pt>
                <c:pt idx="5">
                  <c:v>US Population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1300</c:v>
                </c:pt>
                <c:pt idx="1">
                  <c:v>1100</c:v>
                </c:pt>
                <c:pt idx="2">
                  <c:v>1000</c:v>
                </c:pt>
                <c:pt idx="3">
                  <c:v>850</c:v>
                </c:pt>
                <c:pt idx="4">
                  <c:v>330</c:v>
                </c:pt>
                <c:pt idx="5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40448"/>
        <c:axId val="80314368"/>
        <c:axId val="0"/>
      </c:bar3DChart>
      <c:catAx>
        <c:axId val="4164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80314368"/>
        <c:crosses val="autoZero"/>
        <c:auto val="1"/>
        <c:lblAlgn val="ctr"/>
        <c:lblOffset val="100"/>
        <c:noMultiLvlLbl val="0"/>
      </c:catAx>
      <c:valAx>
        <c:axId val="803143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164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7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DD181-C7C7-4607-813F-872034CD06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0570FB-0898-4C7C-9BAE-D276D250FB51}">
      <dgm:prSet phldrT="[Text]"/>
      <dgm:spPr/>
      <dgm:t>
        <a:bodyPr/>
        <a:lstStyle/>
        <a:p>
          <a:r>
            <a:rPr lang="en-US" dirty="0" smtClean="0"/>
            <a:t>Social &amp; mobile networks creating new risks &amp; opportunities</a:t>
          </a:r>
          <a:endParaRPr lang="en-GB" dirty="0"/>
        </a:p>
      </dgm:t>
    </dgm:pt>
    <dgm:pt modelId="{DAE6CB6D-5BF7-4E6C-9291-C6B56A0777AC}" type="parTrans" cxnId="{2C041A59-0CBD-483F-8336-70D2F1C0E2B3}">
      <dgm:prSet/>
      <dgm:spPr/>
      <dgm:t>
        <a:bodyPr/>
        <a:lstStyle/>
        <a:p>
          <a:endParaRPr lang="en-GB"/>
        </a:p>
      </dgm:t>
    </dgm:pt>
    <dgm:pt modelId="{26EDA054-951C-4B28-8E1A-C8407F5C07F3}" type="sibTrans" cxnId="{2C041A59-0CBD-483F-8336-70D2F1C0E2B3}">
      <dgm:prSet/>
      <dgm:spPr/>
      <dgm:t>
        <a:bodyPr/>
        <a:lstStyle/>
        <a:p>
          <a:endParaRPr lang="en-GB"/>
        </a:p>
      </dgm:t>
    </dgm:pt>
    <dgm:pt modelId="{64F280DC-4C4E-4D8E-8F96-6121B4BB1329}">
      <dgm:prSet/>
      <dgm:spPr/>
      <dgm:t>
        <a:bodyPr/>
        <a:lstStyle/>
        <a:p>
          <a:r>
            <a:rPr lang="en-US" dirty="0" smtClean="0"/>
            <a:t>Crowdsourcing as way to benefit from them</a:t>
          </a:r>
        </a:p>
      </dgm:t>
    </dgm:pt>
    <dgm:pt modelId="{341BF550-72E3-4CFC-9E93-C1C28CD969C8}" type="parTrans" cxnId="{28B58F25-2757-4584-BD2A-3C40A12E98AB}">
      <dgm:prSet/>
      <dgm:spPr/>
      <dgm:t>
        <a:bodyPr/>
        <a:lstStyle/>
        <a:p>
          <a:endParaRPr lang="en-GB"/>
        </a:p>
      </dgm:t>
    </dgm:pt>
    <dgm:pt modelId="{F394E69F-F027-4881-B9A0-9BFB9BCD823D}" type="sibTrans" cxnId="{28B58F25-2757-4584-BD2A-3C40A12E98AB}">
      <dgm:prSet/>
      <dgm:spPr/>
      <dgm:t>
        <a:bodyPr/>
        <a:lstStyle/>
        <a:p>
          <a:endParaRPr lang="en-GB"/>
        </a:p>
      </dgm:t>
    </dgm:pt>
    <dgm:pt modelId="{0552DECE-980A-4289-8E72-3CD188CBD2E7}">
      <dgm:prSet/>
      <dgm:spPr/>
      <dgm:t>
        <a:bodyPr/>
        <a:lstStyle/>
        <a:p>
          <a:r>
            <a:rPr lang="en-US" dirty="0" smtClean="0"/>
            <a:t>6 Rules for Success</a:t>
          </a:r>
        </a:p>
      </dgm:t>
    </dgm:pt>
    <dgm:pt modelId="{612D22A6-55B5-4BA5-9FA7-CDD1DBEA22D7}" type="parTrans" cxnId="{E6F4A9B2-8709-4F54-A811-00E2467503E1}">
      <dgm:prSet/>
      <dgm:spPr/>
      <dgm:t>
        <a:bodyPr/>
        <a:lstStyle/>
        <a:p>
          <a:endParaRPr lang="en-GB"/>
        </a:p>
      </dgm:t>
    </dgm:pt>
    <dgm:pt modelId="{410807F5-903C-4F50-B950-E07F7C7053A5}" type="sibTrans" cxnId="{E6F4A9B2-8709-4F54-A811-00E2467503E1}">
      <dgm:prSet/>
      <dgm:spPr/>
      <dgm:t>
        <a:bodyPr/>
        <a:lstStyle/>
        <a:p>
          <a:endParaRPr lang="en-GB"/>
        </a:p>
      </dgm:t>
    </dgm:pt>
    <dgm:pt modelId="{0A8F95D3-7066-4011-BB3A-5933A60FD3A4}" type="pres">
      <dgm:prSet presAssocID="{940DD181-C7C7-4607-813F-872034CD06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2ABAF11-956A-42A2-B75F-7E70BFC68B6C}" type="pres">
      <dgm:prSet presAssocID="{940DD181-C7C7-4607-813F-872034CD06A6}" presName="Name1" presStyleCnt="0"/>
      <dgm:spPr/>
    </dgm:pt>
    <dgm:pt modelId="{47720E7B-2956-4B52-B475-BD8DA9927F03}" type="pres">
      <dgm:prSet presAssocID="{940DD181-C7C7-4607-813F-872034CD06A6}" presName="cycle" presStyleCnt="0"/>
      <dgm:spPr/>
    </dgm:pt>
    <dgm:pt modelId="{5631B7D0-968A-472C-9502-8C75226A734E}" type="pres">
      <dgm:prSet presAssocID="{940DD181-C7C7-4607-813F-872034CD06A6}" presName="srcNode" presStyleLbl="node1" presStyleIdx="0" presStyleCnt="3"/>
      <dgm:spPr/>
    </dgm:pt>
    <dgm:pt modelId="{F01C1BE9-1777-4B26-A0FC-E9FCF351B7D3}" type="pres">
      <dgm:prSet presAssocID="{940DD181-C7C7-4607-813F-872034CD06A6}" presName="conn" presStyleLbl="parChTrans1D2" presStyleIdx="0" presStyleCnt="1"/>
      <dgm:spPr/>
      <dgm:t>
        <a:bodyPr/>
        <a:lstStyle/>
        <a:p>
          <a:endParaRPr lang="en-GB"/>
        </a:p>
      </dgm:t>
    </dgm:pt>
    <dgm:pt modelId="{80BFCC43-049A-432D-BFD9-87047DC5A41D}" type="pres">
      <dgm:prSet presAssocID="{940DD181-C7C7-4607-813F-872034CD06A6}" presName="extraNode" presStyleLbl="node1" presStyleIdx="0" presStyleCnt="3"/>
      <dgm:spPr/>
    </dgm:pt>
    <dgm:pt modelId="{DE07FED8-294D-4327-BF0E-DBC7A06765D3}" type="pres">
      <dgm:prSet presAssocID="{940DD181-C7C7-4607-813F-872034CD06A6}" presName="dstNode" presStyleLbl="node1" presStyleIdx="0" presStyleCnt="3"/>
      <dgm:spPr/>
    </dgm:pt>
    <dgm:pt modelId="{03D9546F-E34F-494B-9CA3-3E650E9BDDE6}" type="pres">
      <dgm:prSet presAssocID="{BB0570FB-0898-4C7C-9BAE-D276D250FB5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D13C19-2BAD-475D-84C9-0241D615878E}" type="pres">
      <dgm:prSet presAssocID="{BB0570FB-0898-4C7C-9BAE-D276D250FB51}" presName="accent_1" presStyleCnt="0"/>
      <dgm:spPr/>
    </dgm:pt>
    <dgm:pt modelId="{CFB62D16-232C-41F1-85DD-31B79ADF117F}" type="pres">
      <dgm:prSet presAssocID="{BB0570FB-0898-4C7C-9BAE-D276D250FB51}" presName="accentRepeatNode" presStyleLbl="solidFgAcc1" presStyleIdx="0" presStyleCnt="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24DCA39B-5DAF-491E-880F-9C9333E5F652}" type="pres">
      <dgm:prSet presAssocID="{64F280DC-4C4E-4D8E-8F96-6121B4BB132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8F0478-9C8F-4C3E-97E3-A8ECC997DA05}" type="pres">
      <dgm:prSet presAssocID="{64F280DC-4C4E-4D8E-8F96-6121B4BB1329}" presName="accent_2" presStyleCnt="0"/>
      <dgm:spPr/>
    </dgm:pt>
    <dgm:pt modelId="{9EFEE5ED-759B-431C-9812-8A1D01D4403B}" type="pres">
      <dgm:prSet presAssocID="{64F280DC-4C4E-4D8E-8F96-6121B4BB1329}" presName="accentRepeatNode" presStyleLbl="solidFgAcc1" presStyleIdx="1" presStyleCnt="3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256C07E-7C1E-4115-974F-2F4E793DB3E2}" type="pres">
      <dgm:prSet presAssocID="{0552DECE-980A-4289-8E72-3CD188CBD2E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70FE5D-FD4D-4A50-888A-DCABF49210B0}" type="pres">
      <dgm:prSet presAssocID="{0552DECE-980A-4289-8E72-3CD188CBD2E7}" presName="accent_3" presStyleCnt="0"/>
      <dgm:spPr/>
    </dgm:pt>
    <dgm:pt modelId="{52F05BFE-5FB9-4443-8A14-3C92DE645758}" type="pres">
      <dgm:prSet presAssocID="{0552DECE-980A-4289-8E72-3CD188CBD2E7}" presName="accentRepeatNode" presStyleLbl="solidFgAcc1" presStyleIdx="2" presStyleCnt="3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035BCBD9-A5C7-43B8-A134-7A3B55239BCF}" type="presOf" srcId="{64F280DC-4C4E-4D8E-8F96-6121B4BB1329}" destId="{24DCA39B-5DAF-491E-880F-9C9333E5F652}" srcOrd="0" destOrd="0" presId="urn:microsoft.com/office/officeart/2008/layout/VerticalCurvedList"/>
    <dgm:cxn modelId="{28B58F25-2757-4584-BD2A-3C40A12E98AB}" srcId="{940DD181-C7C7-4607-813F-872034CD06A6}" destId="{64F280DC-4C4E-4D8E-8F96-6121B4BB1329}" srcOrd="1" destOrd="0" parTransId="{341BF550-72E3-4CFC-9E93-C1C28CD969C8}" sibTransId="{F394E69F-F027-4881-B9A0-9BFB9BCD823D}"/>
    <dgm:cxn modelId="{751C7222-2854-452F-9004-0BC944E502CE}" type="presOf" srcId="{26EDA054-951C-4B28-8E1A-C8407F5C07F3}" destId="{F01C1BE9-1777-4B26-A0FC-E9FCF351B7D3}" srcOrd="0" destOrd="0" presId="urn:microsoft.com/office/officeart/2008/layout/VerticalCurvedList"/>
    <dgm:cxn modelId="{2C041A59-0CBD-483F-8336-70D2F1C0E2B3}" srcId="{940DD181-C7C7-4607-813F-872034CD06A6}" destId="{BB0570FB-0898-4C7C-9BAE-D276D250FB51}" srcOrd="0" destOrd="0" parTransId="{DAE6CB6D-5BF7-4E6C-9291-C6B56A0777AC}" sibTransId="{26EDA054-951C-4B28-8E1A-C8407F5C07F3}"/>
    <dgm:cxn modelId="{0F94E50B-BA2D-4F48-AF89-834E767003FD}" type="presOf" srcId="{0552DECE-980A-4289-8E72-3CD188CBD2E7}" destId="{A256C07E-7C1E-4115-974F-2F4E793DB3E2}" srcOrd="0" destOrd="0" presId="urn:microsoft.com/office/officeart/2008/layout/VerticalCurvedList"/>
    <dgm:cxn modelId="{71C3FDA1-7F07-41E3-86FB-4CFD91D952AC}" type="presOf" srcId="{940DD181-C7C7-4607-813F-872034CD06A6}" destId="{0A8F95D3-7066-4011-BB3A-5933A60FD3A4}" srcOrd="0" destOrd="0" presId="urn:microsoft.com/office/officeart/2008/layout/VerticalCurvedList"/>
    <dgm:cxn modelId="{E6F4A9B2-8709-4F54-A811-00E2467503E1}" srcId="{940DD181-C7C7-4607-813F-872034CD06A6}" destId="{0552DECE-980A-4289-8E72-3CD188CBD2E7}" srcOrd="2" destOrd="0" parTransId="{612D22A6-55B5-4BA5-9FA7-CDD1DBEA22D7}" sibTransId="{410807F5-903C-4F50-B950-E07F7C7053A5}"/>
    <dgm:cxn modelId="{4F0D46D5-9276-4D96-BFC5-2F6445869BF7}" type="presOf" srcId="{BB0570FB-0898-4C7C-9BAE-D276D250FB51}" destId="{03D9546F-E34F-494B-9CA3-3E650E9BDDE6}" srcOrd="0" destOrd="0" presId="urn:microsoft.com/office/officeart/2008/layout/VerticalCurvedList"/>
    <dgm:cxn modelId="{D3AE2E26-EB3B-4EC3-9F0F-F9E729C92A7A}" type="presParOf" srcId="{0A8F95D3-7066-4011-BB3A-5933A60FD3A4}" destId="{32ABAF11-956A-42A2-B75F-7E70BFC68B6C}" srcOrd="0" destOrd="0" presId="urn:microsoft.com/office/officeart/2008/layout/VerticalCurvedList"/>
    <dgm:cxn modelId="{1B9E5B05-1A7E-40B8-A17D-F3DEFDD3024F}" type="presParOf" srcId="{32ABAF11-956A-42A2-B75F-7E70BFC68B6C}" destId="{47720E7B-2956-4B52-B475-BD8DA9927F03}" srcOrd="0" destOrd="0" presId="urn:microsoft.com/office/officeart/2008/layout/VerticalCurvedList"/>
    <dgm:cxn modelId="{9DD4B021-DCA1-41C6-9B3A-B73319436E83}" type="presParOf" srcId="{47720E7B-2956-4B52-B475-BD8DA9927F03}" destId="{5631B7D0-968A-472C-9502-8C75226A734E}" srcOrd="0" destOrd="0" presId="urn:microsoft.com/office/officeart/2008/layout/VerticalCurvedList"/>
    <dgm:cxn modelId="{2DF26BC9-45B0-42AF-AC34-323A36D0B4B6}" type="presParOf" srcId="{47720E7B-2956-4B52-B475-BD8DA9927F03}" destId="{F01C1BE9-1777-4B26-A0FC-E9FCF351B7D3}" srcOrd="1" destOrd="0" presId="urn:microsoft.com/office/officeart/2008/layout/VerticalCurvedList"/>
    <dgm:cxn modelId="{8713AC3A-8FB4-4C24-BD65-FE26684B6EB0}" type="presParOf" srcId="{47720E7B-2956-4B52-B475-BD8DA9927F03}" destId="{80BFCC43-049A-432D-BFD9-87047DC5A41D}" srcOrd="2" destOrd="0" presId="urn:microsoft.com/office/officeart/2008/layout/VerticalCurvedList"/>
    <dgm:cxn modelId="{AB0FDE65-3B03-4CEA-8AB5-0A68425CCC29}" type="presParOf" srcId="{47720E7B-2956-4B52-B475-BD8DA9927F03}" destId="{DE07FED8-294D-4327-BF0E-DBC7A06765D3}" srcOrd="3" destOrd="0" presId="urn:microsoft.com/office/officeart/2008/layout/VerticalCurvedList"/>
    <dgm:cxn modelId="{9931423C-E3DE-4CA1-BD6B-0A42B794FC23}" type="presParOf" srcId="{32ABAF11-956A-42A2-B75F-7E70BFC68B6C}" destId="{03D9546F-E34F-494B-9CA3-3E650E9BDDE6}" srcOrd="1" destOrd="0" presId="urn:microsoft.com/office/officeart/2008/layout/VerticalCurvedList"/>
    <dgm:cxn modelId="{5C3DBD83-DC7E-4B41-BCAA-FA60AC25C088}" type="presParOf" srcId="{32ABAF11-956A-42A2-B75F-7E70BFC68B6C}" destId="{47D13C19-2BAD-475D-84C9-0241D615878E}" srcOrd="2" destOrd="0" presId="urn:microsoft.com/office/officeart/2008/layout/VerticalCurvedList"/>
    <dgm:cxn modelId="{3FF404A9-83A4-4339-B9D8-5A2E54149900}" type="presParOf" srcId="{47D13C19-2BAD-475D-84C9-0241D615878E}" destId="{CFB62D16-232C-41F1-85DD-31B79ADF117F}" srcOrd="0" destOrd="0" presId="urn:microsoft.com/office/officeart/2008/layout/VerticalCurvedList"/>
    <dgm:cxn modelId="{6F2D5B96-47BB-4354-8D4D-CE8A888D5E8E}" type="presParOf" srcId="{32ABAF11-956A-42A2-B75F-7E70BFC68B6C}" destId="{24DCA39B-5DAF-491E-880F-9C9333E5F652}" srcOrd="3" destOrd="0" presId="urn:microsoft.com/office/officeart/2008/layout/VerticalCurvedList"/>
    <dgm:cxn modelId="{C388D3C6-0436-4DE5-B2ED-3B28D11177A9}" type="presParOf" srcId="{32ABAF11-956A-42A2-B75F-7E70BFC68B6C}" destId="{878F0478-9C8F-4C3E-97E3-A8ECC997DA05}" srcOrd="4" destOrd="0" presId="urn:microsoft.com/office/officeart/2008/layout/VerticalCurvedList"/>
    <dgm:cxn modelId="{31AC7C39-16FA-4647-A5D2-35F51A301B19}" type="presParOf" srcId="{878F0478-9C8F-4C3E-97E3-A8ECC997DA05}" destId="{9EFEE5ED-759B-431C-9812-8A1D01D4403B}" srcOrd="0" destOrd="0" presId="urn:microsoft.com/office/officeart/2008/layout/VerticalCurvedList"/>
    <dgm:cxn modelId="{9F0452F1-E371-4990-8212-0DA0D564C04A}" type="presParOf" srcId="{32ABAF11-956A-42A2-B75F-7E70BFC68B6C}" destId="{A256C07E-7C1E-4115-974F-2F4E793DB3E2}" srcOrd="5" destOrd="0" presId="urn:microsoft.com/office/officeart/2008/layout/VerticalCurvedList"/>
    <dgm:cxn modelId="{88E79A91-3F62-4ABA-8F55-089E654349AA}" type="presParOf" srcId="{32ABAF11-956A-42A2-B75F-7E70BFC68B6C}" destId="{9370FE5D-FD4D-4A50-888A-DCABF49210B0}" srcOrd="6" destOrd="0" presId="urn:microsoft.com/office/officeart/2008/layout/VerticalCurvedList"/>
    <dgm:cxn modelId="{79F360D4-16A4-48B0-87DD-F89FABAFF807}" type="presParOf" srcId="{9370FE5D-FD4D-4A50-888A-DCABF49210B0}" destId="{52F05BFE-5FB9-4443-8A14-3C92DE6457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DD181-C7C7-4607-813F-872034CD06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B0570FB-0898-4C7C-9BAE-D276D250FB51}">
      <dgm:prSet phldrT="[Text]"/>
      <dgm:spPr/>
      <dgm:t>
        <a:bodyPr/>
        <a:lstStyle/>
        <a:p>
          <a:r>
            <a:rPr lang="en-GB" dirty="0" smtClean="0"/>
            <a:t>The crowd is in charge!</a:t>
          </a:r>
          <a:endParaRPr lang="en-GB" dirty="0"/>
        </a:p>
      </dgm:t>
    </dgm:pt>
    <dgm:pt modelId="{DAE6CB6D-5BF7-4E6C-9291-C6B56A0777AC}" type="parTrans" cxnId="{2C041A59-0CBD-483F-8336-70D2F1C0E2B3}">
      <dgm:prSet/>
      <dgm:spPr/>
      <dgm:t>
        <a:bodyPr/>
        <a:lstStyle/>
        <a:p>
          <a:endParaRPr lang="en-GB"/>
        </a:p>
      </dgm:t>
    </dgm:pt>
    <dgm:pt modelId="{26EDA054-951C-4B28-8E1A-C8407F5C07F3}" type="sibTrans" cxnId="{2C041A59-0CBD-483F-8336-70D2F1C0E2B3}">
      <dgm:prSet/>
      <dgm:spPr/>
      <dgm:t>
        <a:bodyPr/>
        <a:lstStyle/>
        <a:p>
          <a:endParaRPr lang="en-GB"/>
        </a:p>
      </dgm:t>
    </dgm:pt>
    <dgm:pt modelId="{0A8F95D3-7066-4011-BB3A-5933A60FD3A4}" type="pres">
      <dgm:prSet presAssocID="{940DD181-C7C7-4607-813F-872034CD06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2ABAF11-956A-42A2-B75F-7E70BFC68B6C}" type="pres">
      <dgm:prSet presAssocID="{940DD181-C7C7-4607-813F-872034CD06A6}" presName="Name1" presStyleCnt="0"/>
      <dgm:spPr/>
    </dgm:pt>
    <dgm:pt modelId="{47720E7B-2956-4B52-B475-BD8DA9927F03}" type="pres">
      <dgm:prSet presAssocID="{940DD181-C7C7-4607-813F-872034CD06A6}" presName="cycle" presStyleCnt="0"/>
      <dgm:spPr/>
    </dgm:pt>
    <dgm:pt modelId="{5631B7D0-968A-472C-9502-8C75226A734E}" type="pres">
      <dgm:prSet presAssocID="{940DD181-C7C7-4607-813F-872034CD06A6}" presName="srcNode" presStyleLbl="node1" presStyleIdx="0" presStyleCnt="1"/>
      <dgm:spPr/>
    </dgm:pt>
    <dgm:pt modelId="{F01C1BE9-1777-4B26-A0FC-E9FCF351B7D3}" type="pres">
      <dgm:prSet presAssocID="{940DD181-C7C7-4607-813F-872034CD06A6}" presName="conn" presStyleLbl="parChTrans1D2" presStyleIdx="0" presStyleCnt="1"/>
      <dgm:spPr/>
      <dgm:t>
        <a:bodyPr/>
        <a:lstStyle/>
        <a:p>
          <a:endParaRPr lang="en-GB"/>
        </a:p>
      </dgm:t>
    </dgm:pt>
    <dgm:pt modelId="{80BFCC43-049A-432D-BFD9-87047DC5A41D}" type="pres">
      <dgm:prSet presAssocID="{940DD181-C7C7-4607-813F-872034CD06A6}" presName="extraNode" presStyleLbl="node1" presStyleIdx="0" presStyleCnt="1"/>
      <dgm:spPr/>
    </dgm:pt>
    <dgm:pt modelId="{DE07FED8-294D-4327-BF0E-DBC7A06765D3}" type="pres">
      <dgm:prSet presAssocID="{940DD181-C7C7-4607-813F-872034CD06A6}" presName="dstNode" presStyleLbl="node1" presStyleIdx="0" presStyleCnt="1"/>
      <dgm:spPr/>
    </dgm:pt>
    <dgm:pt modelId="{03D9546F-E34F-494B-9CA3-3E650E9BDDE6}" type="pres">
      <dgm:prSet presAssocID="{BB0570FB-0898-4C7C-9BAE-D276D250FB51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D13C19-2BAD-475D-84C9-0241D615878E}" type="pres">
      <dgm:prSet presAssocID="{BB0570FB-0898-4C7C-9BAE-D276D250FB51}" presName="accent_1" presStyleCnt="0"/>
      <dgm:spPr/>
    </dgm:pt>
    <dgm:pt modelId="{CFB62D16-232C-41F1-85DD-31B79ADF117F}" type="pres">
      <dgm:prSet presAssocID="{BB0570FB-0898-4C7C-9BAE-D276D250FB51}" presName="accentRepeatNode" presStyleLbl="solidFgAcc1" presStyleIdx="0" presStyleCnt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2C041A59-0CBD-483F-8336-70D2F1C0E2B3}" srcId="{940DD181-C7C7-4607-813F-872034CD06A6}" destId="{BB0570FB-0898-4C7C-9BAE-D276D250FB51}" srcOrd="0" destOrd="0" parTransId="{DAE6CB6D-5BF7-4E6C-9291-C6B56A0777AC}" sibTransId="{26EDA054-951C-4B28-8E1A-C8407F5C07F3}"/>
    <dgm:cxn modelId="{E4ACACDC-BBAD-4624-94B6-56552B421520}" type="presOf" srcId="{940DD181-C7C7-4607-813F-872034CD06A6}" destId="{0A8F95D3-7066-4011-BB3A-5933A60FD3A4}" srcOrd="0" destOrd="0" presId="urn:microsoft.com/office/officeart/2008/layout/VerticalCurvedList"/>
    <dgm:cxn modelId="{170FCEF2-6E07-41E6-8F01-6E558791D58D}" type="presOf" srcId="{26EDA054-951C-4B28-8E1A-C8407F5C07F3}" destId="{F01C1BE9-1777-4B26-A0FC-E9FCF351B7D3}" srcOrd="0" destOrd="0" presId="urn:microsoft.com/office/officeart/2008/layout/VerticalCurvedList"/>
    <dgm:cxn modelId="{46357CB3-7193-41E8-AF05-C358124C120B}" type="presOf" srcId="{BB0570FB-0898-4C7C-9BAE-D276D250FB51}" destId="{03D9546F-E34F-494B-9CA3-3E650E9BDDE6}" srcOrd="0" destOrd="0" presId="urn:microsoft.com/office/officeart/2008/layout/VerticalCurvedList"/>
    <dgm:cxn modelId="{1F598D92-1FDE-4F5B-BE84-A9793BC22C46}" type="presParOf" srcId="{0A8F95D3-7066-4011-BB3A-5933A60FD3A4}" destId="{32ABAF11-956A-42A2-B75F-7E70BFC68B6C}" srcOrd="0" destOrd="0" presId="urn:microsoft.com/office/officeart/2008/layout/VerticalCurvedList"/>
    <dgm:cxn modelId="{079D9963-9819-46F7-ADA5-7478B7E3FC53}" type="presParOf" srcId="{32ABAF11-956A-42A2-B75F-7E70BFC68B6C}" destId="{47720E7B-2956-4B52-B475-BD8DA9927F03}" srcOrd="0" destOrd="0" presId="urn:microsoft.com/office/officeart/2008/layout/VerticalCurvedList"/>
    <dgm:cxn modelId="{B98827E9-5CFC-43E2-AF24-E398B2E0D8CF}" type="presParOf" srcId="{47720E7B-2956-4B52-B475-BD8DA9927F03}" destId="{5631B7D0-968A-472C-9502-8C75226A734E}" srcOrd="0" destOrd="0" presId="urn:microsoft.com/office/officeart/2008/layout/VerticalCurvedList"/>
    <dgm:cxn modelId="{9EAF7DCE-9A13-49D2-AA5A-777F1D4EB7A3}" type="presParOf" srcId="{47720E7B-2956-4B52-B475-BD8DA9927F03}" destId="{F01C1BE9-1777-4B26-A0FC-E9FCF351B7D3}" srcOrd="1" destOrd="0" presId="urn:microsoft.com/office/officeart/2008/layout/VerticalCurvedList"/>
    <dgm:cxn modelId="{33AA0138-7E4E-49B7-994D-5CFEC1FBD17E}" type="presParOf" srcId="{47720E7B-2956-4B52-B475-BD8DA9927F03}" destId="{80BFCC43-049A-432D-BFD9-87047DC5A41D}" srcOrd="2" destOrd="0" presId="urn:microsoft.com/office/officeart/2008/layout/VerticalCurvedList"/>
    <dgm:cxn modelId="{15AF6B45-8161-4C6D-8B73-07DB7008E18B}" type="presParOf" srcId="{47720E7B-2956-4B52-B475-BD8DA9927F03}" destId="{DE07FED8-294D-4327-BF0E-DBC7A06765D3}" srcOrd="3" destOrd="0" presId="urn:microsoft.com/office/officeart/2008/layout/VerticalCurvedList"/>
    <dgm:cxn modelId="{5D50A8AC-7AE8-41FA-B6EF-16B619DFEF34}" type="presParOf" srcId="{32ABAF11-956A-42A2-B75F-7E70BFC68B6C}" destId="{03D9546F-E34F-494B-9CA3-3E650E9BDDE6}" srcOrd="1" destOrd="0" presId="urn:microsoft.com/office/officeart/2008/layout/VerticalCurvedList"/>
    <dgm:cxn modelId="{CA197193-18A0-4BF6-89E3-7A895E2EE97F}" type="presParOf" srcId="{32ABAF11-956A-42A2-B75F-7E70BFC68B6C}" destId="{47D13C19-2BAD-475D-84C9-0241D615878E}" srcOrd="2" destOrd="0" presId="urn:microsoft.com/office/officeart/2008/layout/VerticalCurvedList"/>
    <dgm:cxn modelId="{152F0272-3EED-4A31-A8AD-030DEAD92D55}" type="presParOf" srcId="{47D13C19-2BAD-475D-84C9-0241D615878E}" destId="{CFB62D16-232C-41F1-85DD-31B79ADF11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9DCCA-FB53-4333-AE47-B2593FCC8C41}" type="doc">
      <dgm:prSet loTypeId="urn:microsoft.com/office/officeart/2005/8/layout/hList6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83F330B-AF6A-428F-8D9E-2F33D35A1245}">
      <dgm:prSet phldrT="[Text]"/>
      <dgm:spPr/>
      <dgm:t>
        <a:bodyPr/>
        <a:lstStyle/>
        <a:p>
          <a:r>
            <a:rPr lang="en-GB" u="sng" dirty="0" smtClean="0">
              <a:solidFill>
                <a:schemeClr val="tx1"/>
              </a:solidFill>
            </a:rPr>
            <a:t>Web 1.0</a:t>
          </a:r>
          <a:r>
            <a:rPr lang="en-GB" dirty="0" smtClean="0">
              <a:solidFill>
                <a:schemeClr val="tx1"/>
              </a:solidFill>
            </a:rPr>
            <a:t/>
          </a:r>
          <a:br>
            <a:rPr lang="en-GB" dirty="0" smtClean="0">
              <a:solidFill>
                <a:schemeClr val="tx1"/>
              </a:solidFill>
            </a:rPr>
          </a:br>
          <a:r>
            <a:rPr lang="en-GB" dirty="0" smtClean="0">
              <a:solidFill>
                <a:schemeClr val="tx1"/>
              </a:solidFill>
            </a:rPr>
            <a:t>(90’s – 2000)</a:t>
          </a:r>
          <a:endParaRPr lang="en-GB" dirty="0">
            <a:solidFill>
              <a:schemeClr val="tx1"/>
            </a:solidFill>
          </a:endParaRPr>
        </a:p>
      </dgm:t>
    </dgm:pt>
    <dgm:pt modelId="{FEC16052-7E51-4E76-96EE-3EB7DC8A9D6E}" type="parTrans" cxnId="{90E7C94F-2CB4-4CAD-987D-13D9F308D8F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08ACD0D-EE44-46E9-AB12-88E42B310DBF}" type="sibTrans" cxnId="{90E7C94F-2CB4-4CAD-987D-13D9F308D8F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9C44C37-444A-4CBB-B20A-281050E7F007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Static Websites</a:t>
          </a:r>
          <a:endParaRPr lang="en-GB" dirty="0">
            <a:solidFill>
              <a:schemeClr val="tx1"/>
            </a:solidFill>
          </a:endParaRPr>
        </a:p>
      </dgm:t>
    </dgm:pt>
    <dgm:pt modelId="{04B7A6F9-D2B4-452D-8142-B4E8BC5039B8}" type="parTrans" cxnId="{461B16F8-F0D2-4347-BD14-6CE6F8462C1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A9C47B1-BD0F-4951-954A-7DF53D2ED683}" type="sibTrans" cxnId="{461B16F8-F0D2-4347-BD14-6CE6F8462C1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A0E77C0-5B73-4BE5-BF85-57189EE111D9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Content provided by Corporates &amp; webhosts</a:t>
          </a:r>
          <a:endParaRPr lang="en-GB" dirty="0">
            <a:solidFill>
              <a:schemeClr val="tx1"/>
            </a:solidFill>
          </a:endParaRPr>
        </a:p>
      </dgm:t>
    </dgm:pt>
    <dgm:pt modelId="{6A89796D-3917-4BC4-943C-471E2E9E3689}" type="parTrans" cxnId="{B109DEA5-8C3D-43A0-A5C5-0D7B861F2AE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ECE905F-18EF-437F-96BA-B3B04A9FD0FF}" type="sibTrans" cxnId="{B109DEA5-8C3D-43A0-A5C5-0D7B861F2AE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32EAC32-97E5-4C57-826B-6518A35B0FE3}">
      <dgm:prSet phldrT="[Text]"/>
      <dgm:spPr/>
      <dgm:t>
        <a:bodyPr/>
        <a:lstStyle/>
        <a:p>
          <a:r>
            <a:rPr lang="en-GB" u="sng" dirty="0" smtClean="0">
              <a:solidFill>
                <a:schemeClr val="tx1"/>
              </a:solidFill>
            </a:rPr>
            <a:t>Web 2.0</a:t>
          </a:r>
          <a:r>
            <a:rPr lang="en-GB" dirty="0" smtClean="0">
              <a:solidFill>
                <a:schemeClr val="tx1"/>
              </a:solidFill>
            </a:rPr>
            <a:t/>
          </a:r>
          <a:br>
            <a:rPr lang="en-GB" dirty="0" smtClean="0">
              <a:solidFill>
                <a:schemeClr val="tx1"/>
              </a:solidFill>
            </a:rPr>
          </a:br>
          <a:r>
            <a:rPr lang="en-GB" dirty="0" smtClean="0">
              <a:solidFill>
                <a:schemeClr val="tx1"/>
              </a:solidFill>
            </a:rPr>
            <a:t>(2000 – 2010)</a:t>
          </a:r>
          <a:endParaRPr lang="en-GB" dirty="0">
            <a:solidFill>
              <a:schemeClr val="tx1"/>
            </a:solidFill>
          </a:endParaRPr>
        </a:p>
      </dgm:t>
    </dgm:pt>
    <dgm:pt modelId="{DB86EAD2-16F9-4874-943F-25433F905AE1}" type="parTrans" cxnId="{6D0D47D3-2C2A-453D-94BD-B66978404E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69FE56-5562-4AE6-B590-22E1C4A5A4CF}" type="sibTrans" cxnId="{6D0D47D3-2C2A-453D-94BD-B66978404E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9B6FFB-DAF7-44C8-A571-E82C0A5297D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Dynamic Websites</a:t>
          </a:r>
          <a:endParaRPr lang="en-GB" dirty="0">
            <a:solidFill>
              <a:schemeClr val="tx1"/>
            </a:solidFill>
          </a:endParaRPr>
        </a:p>
      </dgm:t>
    </dgm:pt>
    <dgm:pt modelId="{37FBE8BB-6D04-4998-BAA9-A865627A12A0}" type="parTrans" cxnId="{E9BF89E9-ACE2-4713-BE89-D30DFB52995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303F6CA-FE0C-44EA-94A3-A21770EA9293}" type="sibTrans" cxnId="{E9BF89E9-ACE2-4713-BE89-D30DFB52995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E77D6B3-8A69-41DC-A6A4-3F373895C48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 participation</a:t>
          </a:r>
          <a:endParaRPr lang="en-GB" dirty="0">
            <a:solidFill>
              <a:schemeClr val="tx1"/>
            </a:solidFill>
          </a:endParaRPr>
        </a:p>
      </dgm:t>
    </dgm:pt>
    <dgm:pt modelId="{AA01B672-412F-40C1-90F8-C3CB3FE6CE74}" type="parTrans" cxnId="{55F5D06C-C1BE-4D41-BAE7-03C5AB4B344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34A2800-7FF6-4896-ADC5-FE9E5F0DE657}" type="sibTrans" cxnId="{55F5D06C-C1BE-4D41-BAE7-03C5AB4B344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0BC2AEE-D0D4-456A-AC49-FF03A0D84F3F}">
      <dgm:prSet phldrT="[Text]"/>
      <dgm:spPr/>
      <dgm:t>
        <a:bodyPr/>
        <a:lstStyle/>
        <a:p>
          <a:r>
            <a:rPr lang="en-GB" u="sng" dirty="0" smtClean="0">
              <a:solidFill>
                <a:schemeClr val="tx1"/>
              </a:solidFill>
            </a:rPr>
            <a:t>Crowd-Web</a:t>
          </a:r>
          <a:br>
            <a:rPr lang="en-GB" u="sng" dirty="0" smtClean="0">
              <a:solidFill>
                <a:schemeClr val="tx1"/>
              </a:solidFill>
            </a:rPr>
          </a:br>
          <a:r>
            <a:rPr lang="en-GB" dirty="0" smtClean="0">
              <a:solidFill>
                <a:schemeClr val="tx1"/>
              </a:solidFill>
            </a:rPr>
            <a:t>(2010 – ???)</a:t>
          </a:r>
          <a:endParaRPr lang="en-GB" dirty="0">
            <a:solidFill>
              <a:schemeClr val="tx1"/>
            </a:solidFill>
          </a:endParaRPr>
        </a:p>
      </dgm:t>
    </dgm:pt>
    <dgm:pt modelId="{0C895FC5-1EB0-43B1-8EF7-163C4FF5E58F}" type="parTrans" cxnId="{E4E129D9-6107-4A1B-9763-23760742B74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53C69C2-481B-4D36-AC18-4DFFEF3A36A7}" type="sibTrans" cxnId="{E4E129D9-6107-4A1B-9763-23760742B74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2B17066-1AA1-4EEF-A62C-F7A31DFC7C83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Individualism</a:t>
          </a:r>
          <a:endParaRPr lang="en-GB" dirty="0">
            <a:solidFill>
              <a:schemeClr val="tx1"/>
            </a:solidFill>
          </a:endParaRPr>
        </a:p>
      </dgm:t>
    </dgm:pt>
    <dgm:pt modelId="{E23B2DDA-DE0C-4DED-99F2-872ACD6CD0BA}" type="parTrans" cxnId="{1121256D-EFBF-44F5-9749-EB3A9BE3F0D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86FC94E-6562-4FBD-B5BC-729E21E0440F}" type="sibTrans" cxnId="{1121256D-EFBF-44F5-9749-EB3A9BE3F0D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B9061F1-AB0D-4AC5-89E5-ED0255F67ED4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User centricity</a:t>
          </a:r>
          <a:endParaRPr lang="en-GB" dirty="0">
            <a:solidFill>
              <a:schemeClr val="tx1"/>
            </a:solidFill>
          </a:endParaRPr>
        </a:p>
      </dgm:t>
    </dgm:pt>
    <dgm:pt modelId="{A2A66A67-4942-467F-B9B5-B1555BD369BC}" type="parTrans" cxnId="{EA703044-09D1-4C53-A5FF-7DC3BF59E21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77EF1A1-F72B-44F4-98FE-FD382170C1FC}" type="sibTrans" cxnId="{EA703044-09D1-4C53-A5FF-7DC3BF59E21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A034F23-03D2-4D2E-ADAC-086E6BC81C5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Top-down approach</a:t>
          </a:r>
          <a:endParaRPr lang="en-GB" dirty="0">
            <a:solidFill>
              <a:schemeClr val="tx1"/>
            </a:solidFill>
          </a:endParaRPr>
        </a:p>
      </dgm:t>
    </dgm:pt>
    <dgm:pt modelId="{0063D853-0D89-483A-BB21-7D9E394CAC7A}" type="parTrans" cxnId="{43C97036-3484-449B-BF08-69E12DC226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AEBDEA9-3D0D-4AFF-9419-BF0345EA0A15}" type="sibTrans" cxnId="{43C97036-3484-449B-BF08-69E12DC226D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B58465B-4649-42B3-B033-2F34F226C6B0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Sharing of information</a:t>
          </a:r>
          <a:endParaRPr lang="en-GB" dirty="0">
            <a:solidFill>
              <a:schemeClr val="tx1"/>
            </a:solidFill>
          </a:endParaRPr>
        </a:p>
      </dgm:t>
    </dgm:pt>
    <dgm:pt modelId="{EE718E33-3CFA-4A8A-99E7-99ECA93185E4}" type="parTrans" cxnId="{F34AA808-4488-4575-9482-9F8CBD7CB8E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30657CF-6301-478E-95C2-5C40FDD5E972}" type="sibTrans" cxnId="{F34AA808-4488-4575-9482-9F8CBD7CB8E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F3D2EB5-92DB-47AB-91C6-CF71A4AC6369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Interoperability</a:t>
          </a:r>
          <a:endParaRPr lang="en-GB" dirty="0">
            <a:solidFill>
              <a:schemeClr val="tx1"/>
            </a:solidFill>
          </a:endParaRPr>
        </a:p>
      </dgm:t>
    </dgm:pt>
    <dgm:pt modelId="{17FD398C-DD63-4B24-9B50-76482217B603}" type="parTrans" cxnId="{7B0C8A8D-51E1-4D07-8F1C-1D35A990878C}">
      <dgm:prSet/>
      <dgm:spPr/>
      <dgm:t>
        <a:bodyPr/>
        <a:lstStyle/>
        <a:p>
          <a:endParaRPr lang="en-GB"/>
        </a:p>
      </dgm:t>
    </dgm:pt>
    <dgm:pt modelId="{57B71E87-C486-4FDE-839B-2124B6E7DB8F}" type="sibTrans" cxnId="{7B0C8A8D-51E1-4D07-8F1C-1D35A990878C}">
      <dgm:prSet/>
      <dgm:spPr/>
      <dgm:t>
        <a:bodyPr/>
        <a:lstStyle/>
        <a:p>
          <a:endParaRPr lang="en-GB"/>
        </a:p>
      </dgm:t>
    </dgm:pt>
    <dgm:pt modelId="{32A73C62-10CC-4FBD-B3C0-50098CE788DE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Augmented reality</a:t>
          </a:r>
          <a:endParaRPr lang="en-GB" dirty="0">
            <a:solidFill>
              <a:schemeClr val="tx1"/>
            </a:solidFill>
          </a:endParaRPr>
        </a:p>
      </dgm:t>
    </dgm:pt>
    <dgm:pt modelId="{0619D9BC-40A2-46B2-B0F6-3F6D8B078ECF}" type="parTrans" cxnId="{5E87346D-7982-40B0-A389-16EDDC702BE4}">
      <dgm:prSet/>
      <dgm:spPr/>
      <dgm:t>
        <a:bodyPr/>
        <a:lstStyle/>
        <a:p>
          <a:endParaRPr lang="en-GB"/>
        </a:p>
      </dgm:t>
    </dgm:pt>
    <dgm:pt modelId="{6623BB86-A38A-4234-9B3B-DF6F684C0FCC}" type="sibTrans" cxnId="{5E87346D-7982-40B0-A389-16EDDC702BE4}">
      <dgm:prSet/>
      <dgm:spPr/>
      <dgm:t>
        <a:bodyPr/>
        <a:lstStyle/>
        <a:p>
          <a:endParaRPr lang="en-GB"/>
        </a:p>
      </dgm:t>
    </dgm:pt>
    <dgm:pt modelId="{7890931E-1222-4BCE-8787-EEBFF4D149D1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Merging of the real and digital worlds</a:t>
          </a:r>
          <a:endParaRPr lang="en-GB" dirty="0">
            <a:solidFill>
              <a:schemeClr val="tx1"/>
            </a:solidFill>
          </a:endParaRPr>
        </a:p>
      </dgm:t>
    </dgm:pt>
    <dgm:pt modelId="{E3CDF812-DFBC-41E5-ABF9-4BEDFD6DFF72}" type="parTrans" cxnId="{8AA5A807-891A-4032-AB9D-3E6F2217FC6E}">
      <dgm:prSet/>
      <dgm:spPr/>
      <dgm:t>
        <a:bodyPr/>
        <a:lstStyle/>
        <a:p>
          <a:endParaRPr lang="en-GB"/>
        </a:p>
      </dgm:t>
    </dgm:pt>
    <dgm:pt modelId="{2600380F-DA9B-454E-8440-C2A36914765B}" type="sibTrans" cxnId="{8AA5A807-891A-4032-AB9D-3E6F2217FC6E}">
      <dgm:prSet/>
      <dgm:spPr/>
      <dgm:t>
        <a:bodyPr/>
        <a:lstStyle/>
        <a:p>
          <a:endParaRPr lang="en-GB"/>
        </a:p>
      </dgm:t>
    </dgm:pt>
    <dgm:pt modelId="{E72C3FDA-2FE4-46FC-83B2-DD606D13868F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Empowerment of the individual</a:t>
          </a:r>
          <a:endParaRPr lang="en-GB" dirty="0">
            <a:solidFill>
              <a:schemeClr val="tx1"/>
            </a:solidFill>
          </a:endParaRPr>
        </a:p>
      </dgm:t>
    </dgm:pt>
    <dgm:pt modelId="{870870AD-5D4F-4EF4-9232-B125F6AA127B}" type="parTrans" cxnId="{42C436B9-EC4C-4A25-A38D-5AE397F5F34D}">
      <dgm:prSet/>
      <dgm:spPr/>
      <dgm:t>
        <a:bodyPr/>
        <a:lstStyle/>
        <a:p>
          <a:endParaRPr lang="en-GB"/>
        </a:p>
      </dgm:t>
    </dgm:pt>
    <dgm:pt modelId="{DBBB3079-ADB4-403C-8622-2299114A6FDA}" type="sibTrans" cxnId="{42C436B9-EC4C-4A25-A38D-5AE397F5F34D}">
      <dgm:prSet/>
      <dgm:spPr/>
      <dgm:t>
        <a:bodyPr/>
        <a:lstStyle/>
        <a:p>
          <a:endParaRPr lang="en-GB"/>
        </a:p>
      </dgm:t>
    </dgm:pt>
    <dgm:pt modelId="{7DAC63D6-687E-4003-8577-455261901F81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Content creation and sharing by users</a:t>
          </a:r>
          <a:endParaRPr lang="en-GB" dirty="0">
            <a:solidFill>
              <a:schemeClr val="tx1"/>
            </a:solidFill>
          </a:endParaRPr>
        </a:p>
      </dgm:t>
    </dgm:pt>
    <dgm:pt modelId="{6F91A82C-DD0B-47FA-8182-F77CA500C361}" type="parTrans" cxnId="{5F365827-72A9-4A36-AC04-4F469F4BD04F}">
      <dgm:prSet/>
      <dgm:spPr/>
      <dgm:t>
        <a:bodyPr/>
        <a:lstStyle/>
        <a:p>
          <a:endParaRPr lang="en-GB"/>
        </a:p>
      </dgm:t>
    </dgm:pt>
    <dgm:pt modelId="{B360DB82-3B26-4DBE-841C-7307912CE9E0}" type="sibTrans" cxnId="{5F365827-72A9-4A36-AC04-4F469F4BD04F}">
      <dgm:prSet/>
      <dgm:spPr/>
      <dgm:t>
        <a:bodyPr/>
        <a:lstStyle/>
        <a:p>
          <a:endParaRPr lang="en-GB"/>
        </a:p>
      </dgm:t>
    </dgm:pt>
    <dgm:pt modelId="{79AB0CBA-24D6-466C-81D9-74251B82F9C5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Openness</a:t>
          </a:r>
          <a:endParaRPr lang="en-GB" dirty="0">
            <a:solidFill>
              <a:schemeClr val="tx1"/>
            </a:solidFill>
          </a:endParaRPr>
        </a:p>
      </dgm:t>
    </dgm:pt>
    <dgm:pt modelId="{622BA73F-3464-4DEB-AE8A-05752F23E848}" type="parTrans" cxnId="{A7CA399C-A2ED-455F-9CFD-4DCA76A1B2A0}">
      <dgm:prSet/>
      <dgm:spPr/>
      <dgm:t>
        <a:bodyPr/>
        <a:lstStyle/>
        <a:p>
          <a:endParaRPr lang="en-GB"/>
        </a:p>
      </dgm:t>
    </dgm:pt>
    <dgm:pt modelId="{24A27D94-AE67-41CF-8255-C1BDFE573B01}" type="sibTrans" cxnId="{A7CA399C-A2ED-455F-9CFD-4DCA76A1B2A0}">
      <dgm:prSet/>
      <dgm:spPr/>
      <dgm:t>
        <a:bodyPr/>
        <a:lstStyle/>
        <a:p>
          <a:endParaRPr lang="en-GB"/>
        </a:p>
      </dgm:t>
    </dgm:pt>
    <dgm:pt modelId="{21096D20-B22C-4AFE-8D2D-BD52FF714FC9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Spam</a:t>
          </a:r>
          <a:endParaRPr lang="en-GB" dirty="0">
            <a:solidFill>
              <a:schemeClr val="tx1"/>
            </a:solidFill>
          </a:endParaRPr>
        </a:p>
      </dgm:t>
    </dgm:pt>
    <dgm:pt modelId="{86E0EE35-1A02-4817-9884-DE18CE392D7E}" type="parTrans" cxnId="{F2BA64CC-61DA-49F1-92B7-4F9611872055}">
      <dgm:prSet/>
      <dgm:spPr/>
      <dgm:t>
        <a:bodyPr/>
        <a:lstStyle/>
        <a:p>
          <a:endParaRPr lang="en-GB"/>
        </a:p>
      </dgm:t>
    </dgm:pt>
    <dgm:pt modelId="{9EBA39DC-1461-4D03-B9C2-C11FA0619261}" type="sibTrans" cxnId="{F2BA64CC-61DA-49F1-92B7-4F9611872055}">
      <dgm:prSet/>
      <dgm:spPr/>
      <dgm:t>
        <a:bodyPr/>
        <a:lstStyle/>
        <a:p>
          <a:endParaRPr lang="en-GB"/>
        </a:p>
      </dgm:t>
    </dgm:pt>
    <dgm:pt modelId="{585AA7E8-3478-4F68-B13D-C67703EEA34E}" type="pres">
      <dgm:prSet presAssocID="{56A9DCCA-FB53-4333-AE47-B2593FCC8C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1E4F0C-62C5-449D-934F-5BAAA4CA383D}" type="pres">
      <dgm:prSet presAssocID="{383F330B-AF6A-428F-8D9E-2F33D35A12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483673-95EC-4216-BD1E-CBAEE6653C7C}" type="pres">
      <dgm:prSet presAssocID="{B08ACD0D-EE44-46E9-AB12-88E42B310DBF}" presName="sibTrans" presStyleCnt="0"/>
      <dgm:spPr/>
    </dgm:pt>
    <dgm:pt modelId="{31B5591E-D022-4E40-8EBF-BAFE6F9F9FAA}" type="pres">
      <dgm:prSet presAssocID="{532EAC32-97E5-4C57-826B-6518A35B0FE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22F788-3FE5-4660-84D7-7F54E9C5D0E2}" type="pres">
      <dgm:prSet presAssocID="{6B69FE56-5562-4AE6-B590-22E1C4A5A4CF}" presName="sibTrans" presStyleCnt="0"/>
      <dgm:spPr/>
    </dgm:pt>
    <dgm:pt modelId="{3438D3AB-890E-46FB-A11F-3C76DAE951B5}" type="pres">
      <dgm:prSet presAssocID="{40BC2AEE-D0D4-456A-AC49-FF03A0D84F3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F5D06C-C1BE-4D41-BAE7-03C5AB4B344C}" srcId="{532EAC32-97E5-4C57-826B-6518A35B0FE3}" destId="{EE77D6B3-8A69-41DC-A6A4-3F373895C48F}" srcOrd="1" destOrd="0" parTransId="{AA01B672-412F-40C1-90F8-C3CB3FE6CE74}" sibTransId="{E34A2800-7FF6-4896-ADC5-FE9E5F0DE657}"/>
    <dgm:cxn modelId="{E789B738-6A93-4DFC-9540-FD130D800D0A}" type="presOf" srcId="{79AB0CBA-24D6-466C-81D9-74251B82F9C5}" destId="{31B5591E-D022-4E40-8EBF-BAFE6F9F9FAA}" srcOrd="0" destOrd="3" presId="urn:microsoft.com/office/officeart/2005/8/layout/hList6"/>
    <dgm:cxn modelId="{9420DE1B-66CF-4283-9A1E-DE4F0E1C3C2D}" type="presOf" srcId="{532EAC32-97E5-4C57-826B-6518A35B0FE3}" destId="{31B5591E-D022-4E40-8EBF-BAFE6F9F9FAA}" srcOrd="0" destOrd="0" presId="urn:microsoft.com/office/officeart/2005/8/layout/hList6"/>
    <dgm:cxn modelId="{42C436B9-EC4C-4A25-A38D-5AE397F5F34D}" srcId="{40BC2AEE-D0D4-456A-AC49-FF03A0D84F3F}" destId="{E72C3FDA-2FE4-46FC-83B2-DD606D13868F}" srcOrd="2" destOrd="0" parTransId="{870870AD-5D4F-4EF4-9232-B125F6AA127B}" sibTransId="{DBBB3079-ADB4-403C-8622-2299114A6FDA}"/>
    <dgm:cxn modelId="{A2EF0A5D-BFEB-462B-BD26-587EE323AEA9}" type="presOf" srcId="{D2B17066-1AA1-4EEF-A62C-F7A31DFC7C83}" destId="{3438D3AB-890E-46FB-A11F-3C76DAE951B5}" srcOrd="0" destOrd="1" presId="urn:microsoft.com/office/officeart/2005/8/layout/hList6"/>
    <dgm:cxn modelId="{90C0A759-3025-45CA-B7A5-2B22102A77CD}" type="presOf" srcId="{21096D20-B22C-4AFE-8D2D-BD52FF714FC9}" destId="{31B5591E-D022-4E40-8EBF-BAFE6F9F9FAA}" srcOrd="0" destOrd="6" presId="urn:microsoft.com/office/officeart/2005/8/layout/hList6"/>
    <dgm:cxn modelId="{46199885-9C65-4B78-A9A0-D5F520ACFBAE}" type="presOf" srcId="{7DAC63D6-687E-4003-8577-455261901F81}" destId="{31B5591E-D022-4E40-8EBF-BAFE6F9F9FAA}" srcOrd="0" destOrd="4" presId="urn:microsoft.com/office/officeart/2005/8/layout/hList6"/>
    <dgm:cxn modelId="{1F1DC97C-AD67-412B-AAAE-8183AEE61E99}" type="presOf" srcId="{DA034F23-03D2-4D2E-ADAC-086E6BC81C50}" destId="{BC1E4F0C-62C5-449D-934F-5BAAA4CA383D}" srcOrd="0" destOrd="4" presId="urn:microsoft.com/office/officeart/2005/8/layout/hList6"/>
    <dgm:cxn modelId="{BD141CD3-B00B-4581-9397-A4EF618D9FE7}" type="presOf" srcId="{F59B6FFB-DAF7-44C8-A571-E82C0A5297D2}" destId="{31B5591E-D022-4E40-8EBF-BAFE6F9F9FAA}" srcOrd="0" destOrd="1" presId="urn:microsoft.com/office/officeart/2005/8/layout/hList6"/>
    <dgm:cxn modelId="{E9BF89E9-ACE2-4713-BE89-D30DFB52995E}" srcId="{532EAC32-97E5-4C57-826B-6518A35B0FE3}" destId="{F59B6FFB-DAF7-44C8-A571-E82C0A5297D2}" srcOrd="0" destOrd="0" parTransId="{37FBE8BB-6D04-4998-BAA9-A865627A12A0}" sibTransId="{1303F6CA-FE0C-44EA-94A3-A21770EA9293}"/>
    <dgm:cxn modelId="{CCC1929F-F0DE-4BE4-990C-BFDA3831F4B6}" type="presOf" srcId="{E72C3FDA-2FE4-46FC-83B2-DD606D13868F}" destId="{3438D3AB-890E-46FB-A11F-3C76DAE951B5}" srcOrd="0" destOrd="3" presId="urn:microsoft.com/office/officeart/2005/8/layout/hList6"/>
    <dgm:cxn modelId="{75622075-6BF0-4611-B79C-460C0CF6C698}" type="presOf" srcId="{7890931E-1222-4BCE-8787-EEBFF4D149D1}" destId="{3438D3AB-890E-46FB-A11F-3C76DAE951B5}" srcOrd="0" destOrd="5" presId="urn:microsoft.com/office/officeart/2005/8/layout/hList6"/>
    <dgm:cxn modelId="{DAD71666-BB11-4732-A579-D580F196B6A3}" type="presOf" srcId="{56A9DCCA-FB53-4333-AE47-B2593FCC8C41}" destId="{585AA7E8-3478-4F68-B13D-C67703EEA34E}" srcOrd="0" destOrd="0" presId="urn:microsoft.com/office/officeart/2005/8/layout/hList6"/>
    <dgm:cxn modelId="{E95B1E3C-0A35-497C-9767-DEF861B47331}" type="presOf" srcId="{1F3D2EB5-92DB-47AB-91C6-CF71A4AC6369}" destId="{31B5591E-D022-4E40-8EBF-BAFE6F9F9FAA}" srcOrd="0" destOrd="5" presId="urn:microsoft.com/office/officeart/2005/8/layout/hList6"/>
    <dgm:cxn modelId="{14162E1F-DC39-4A57-9185-10F2B48D0445}" type="presOf" srcId="{2A0E77C0-5B73-4BE5-BF85-57189EE111D9}" destId="{BC1E4F0C-62C5-449D-934F-5BAAA4CA383D}" srcOrd="0" destOrd="3" presId="urn:microsoft.com/office/officeart/2005/8/layout/hList6"/>
    <dgm:cxn modelId="{F34AA808-4488-4575-9482-9F8CBD7CB8EF}" srcId="{383F330B-AF6A-428F-8D9E-2F33D35A1245}" destId="{0B58465B-4649-42B3-B033-2F34F226C6B0}" srcOrd="1" destOrd="0" parTransId="{EE718E33-3CFA-4A8A-99E7-99ECA93185E4}" sibTransId="{630657CF-6301-478E-95C2-5C40FDD5E972}"/>
    <dgm:cxn modelId="{C6CCA009-D075-4231-9F8B-CF4D3264F96D}" type="presOf" srcId="{F9C44C37-444A-4CBB-B20A-281050E7F007}" destId="{BC1E4F0C-62C5-449D-934F-5BAAA4CA383D}" srcOrd="0" destOrd="1" presId="urn:microsoft.com/office/officeart/2005/8/layout/hList6"/>
    <dgm:cxn modelId="{461B16F8-F0D2-4347-BD14-6CE6F8462C1B}" srcId="{383F330B-AF6A-428F-8D9E-2F33D35A1245}" destId="{F9C44C37-444A-4CBB-B20A-281050E7F007}" srcOrd="0" destOrd="0" parTransId="{04B7A6F9-D2B4-452D-8142-B4E8BC5039B8}" sibTransId="{9A9C47B1-BD0F-4951-954A-7DF53D2ED683}"/>
    <dgm:cxn modelId="{1121256D-EFBF-44F5-9749-EB3A9BE3F0DD}" srcId="{40BC2AEE-D0D4-456A-AC49-FF03A0D84F3F}" destId="{D2B17066-1AA1-4EEF-A62C-F7A31DFC7C83}" srcOrd="0" destOrd="0" parTransId="{E23B2DDA-DE0C-4DED-99F2-872ACD6CD0BA}" sibTransId="{786FC94E-6562-4FBD-B5BC-729E21E0440F}"/>
    <dgm:cxn modelId="{A7D15B1B-E273-4CC7-856F-06A192880ABD}" type="presOf" srcId="{EE77D6B3-8A69-41DC-A6A4-3F373895C48F}" destId="{31B5591E-D022-4E40-8EBF-BAFE6F9F9FAA}" srcOrd="0" destOrd="2" presId="urn:microsoft.com/office/officeart/2005/8/layout/hList6"/>
    <dgm:cxn modelId="{F2BA64CC-61DA-49F1-92B7-4F9611872055}" srcId="{532EAC32-97E5-4C57-826B-6518A35B0FE3}" destId="{21096D20-B22C-4AFE-8D2D-BD52FF714FC9}" srcOrd="5" destOrd="0" parTransId="{86E0EE35-1A02-4817-9884-DE18CE392D7E}" sibTransId="{9EBA39DC-1461-4D03-B9C2-C11FA0619261}"/>
    <dgm:cxn modelId="{6D0D47D3-2C2A-453D-94BD-B66978404E76}" srcId="{56A9DCCA-FB53-4333-AE47-B2593FCC8C41}" destId="{532EAC32-97E5-4C57-826B-6518A35B0FE3}" srcOrd="1" destOrd="0" parTransId="{DB86EAD2-16F9-4874-943F-25433F905AE1}" sibTransId="{6B69FE56-5562-4AE6-B590-22E1C4A5A4CF}"/>
    <dgm:cxn modelId="{6BC7F55F-89C6-4686-A4E3-C085AC3B742F}" type="presOf" srcId="{32A73C62-10CC-4FBD-B3C0-50098CE788DE}" destId="{3438D3AB-890E-46FB-A11F-3C76DAE951B5}" srcOrd="0" destOrd="4" presId="urn:microsoft.com/office/officeart/2005/8/layout/hList6"/>
    <dgm:cxn modelId="{2CE2D025-E000-48E6-B2E2-2F3CD5A756FE}" type="presOf" srcId="{40BC2AEE-D0D4-456A-AC49-FF03A0D84F3F}" destId="{3438D3AB-890E-46FB-A11F-3C76DAE951B5}" srcOrd="0" destOrd="0" presId="urn:microsoft.com/office/officeart/2005/8/layout/hList6"/>
    <dgm:cxn modelId="{B109DEA5-8C3D-43A0-A5C5-0D7B861F2AEF}" srcId="{383F330B-AF6A-428F-8D9E-2F33D35A1245}" destId="{2A0E77C0-5B73-4BE5-BF85-57189EE111D9}" srcOrd="2" destOrd="0" parTransId="{6A89796D-3917-4BC4-943C-471E2E9E3689}" sibTransId="{1ECE905F-18EF-437F-96BA-B3B04A9FD0FF}"/>
    <dgm:cxn modelId="{5E87346D-7982-40B0-A389-16EDDC702BE4}" srcId="{40BC2AEE-D0D4-456A-AC49-FF03A0D84F3F}" destId="{32A73C62-10CC-4FBD-B3C0-50098CE788DE}" srcOrd="3" destOrd="0" parTransId="{0619D9BC-40A2-46B2-B0F6-3F6D8B078ECF}" sibTransId="{6623BB86-A38A-4234-9B3B-DF6F684C0FCC}"/>
    <dgm:cxn modelId="{2DEFCEAE-AD47-4D2D-9B82-DE1ED62E818B}" type="presOf" srcId="{1B9061F1-AB0D-4AC5-89E5-ED0255F67ED4}" destId="{3438D3AB-890E-46FB-A11F-3C76DAE951B5}" srcOrd="0" destOrd="2" presId="urn:microsoft.com/office/officeart/2005/8/layout/hList6"/>
    <dgm:cxn modelId="{43C97036-3484-449B-BF08-69E12DC226D5}" srcId="{383F330B-AF6A-428F-8D9E-2F33D35A1245}" destId="{DA034F23-03D2-4D2E-ADAC-086E6BC81C50}" srcOrd="3" destOrd="0" parTransId="{0063D853-0D89-483A-BB21-7D9E394CAC7A}" sibTransId="{DAEBDEA9-3D0D-4AFF-9419-BF0345EA0A15}"/>
    <dgm:cxn modelId="{8AA5A807-891A-4032-AB9D-3E6F2217FC6E}" srcId="{40BC2AEE-D0D4-456A-AC49-FF03A0D84F3F}" destId="{7890931E-1222-4BCE-8787-EEBFF4D149D1}" srcOrd="4" destOrd="0" parTransId="{E3CDF812-DFBC-41E5-ABF9-4BEDFD6DFF72}" sibTransId="{2600380F-DA9B-454E-8440-C2A36914765B}"/>
    <dgm:cxn modelId="{5F365827-72A9-4A36-AC04-4F469F4BD04F}" srcId="{532EAC32-97E5-4C57-826B-6518A35B0FE3}" destId="{7DAC63D6-687E-4003-8577-455261901F81}" srcOrd="3" destOrd="0" parTransId="{6F91A82C-DD0B-47FA-8182-F77CA500C361}" sibTransId="{B360DB82-3B26-4DBE-841C-7307912CE9E0}"/>
    <dgm:cxn modelId="{EA703044-09D1-4C53-A5FF-7DC3BF59E210}" srcId="{40BC2AEE-D0D4-456A-AC49-FF03A0D84F3F}" destId="{1B9061F1-AB0D-4AC5-89E5-ED0255F67ED4}" srcOrd="1" destOrd="0" parTransId="{A2A66A67-4942-467F-B9B5-B1555BD369BC}" sibTransId="{C77EF1A1-F72B-44F4-98FE-FD382170C1FC}"/>
    <dgm:cxn modelId="{90E7C94F-2CB4-4CAD-987D-13D9F308D8F0}" srcId="{56A9DCCA-FB53-4333-AE47-B2593FCC8C41}" destId="{383F330B-AF6A-428F-8D9E-2F33D35A1245}" srcOrd="0" destOrd="0" parTransId="{FEC16052-7E51-4E76-96EE-3EB7DC8A9D6E}" sibTransId="{B08ACD0D-EE44-46E9-AB12-88E42B310DBF}"/>
    <dgm:cxn modelId="{E244DE39-8CE3-4C59-AECB-77B344664B2C}" type="presOf" srcId="{0B58465B-4649-42B3-B033-2F34F226C6B0}" destId="{BC1E4F0C-62C5-449D-934F-5BAAA4CA383D}" srcOrd="0" destOrd="2" presId="urn:microsoft.com/office/officeart/2005/8/layout/hList6"/>
    <dgm:cxn modelId="{7B0C8A8D-51E1-4D07-8F1C-1D35A990878C}" srcId="{532EAC32-97E5-4C57-826B-6518A35B0FE3}" destId="{1F3D2EB5-92DB-47AB-91C6-CF71A4AC6369}" srcOrd="4" destOrd="0" parTransId="{17FD398C-DD63-4B24-9B50-76482217B603}" sibTransId="{57B71E87-C486-4FDE-839B-2124B6E7DB8F}"/>
    <dgm:cxn modelId="{163B3228-0728-40C1-901C-0A445FA0E75C}" type="presOf" srcId="{383F330B-AF6A-428F-8D9E-2F33D35A1245}" destId="{BC1E4F0C-62C5-449D-934F-5BAAA4CA383D}" srcOrd="0" destOrd="0" presId="urn:microsoft.com/office/officeart/2005/8/layout/hList6"/>
    <dgm:cxn modelId="{E4E129D9-6107-4A1B-9763-23760742B744}" srcId="{56A9DCCA-FB53-4333-AE47-B2593FCC8C41}" destId="{40BC2AEE-D0D4-456A-AC49-FF03A0D84F3F}" srcOrd="2" destOrd="0" parTransId="{0C895FC5-1EB0-43B1-8EF7-163C4FF5E58F}" sibTransId="{C53C69C2-481B-4D36-AC18-4DFFEF3A36A7}"/>
    <dgm:cxn modelId="{A7CA399C-A2ED-455F-9CFD-4DCA76A1B2A0}" srcId="{532EAC32-97E5-4C57-826B-6518A35B0FE3}" destId="{79AB0CBA-24D6-466C-81D9-74251B82F9C5}" srcOrd="2" destOrd="0" parTransId="{622BA73F-3464-4DEB-AE8A-05752F23E848}" sibTransId="{24A27D94-AE67-41CF-8255-C1BDFE573B01}"/>
    <dgm:cxn modelId="{849F7C4E-3A1E-4098-BEB3-4DE695A78C60}" type="presParOf" srcId="{585AA7E8-3478-4F68-B13D-C67703EEA34E}" destId="{BC1E4F0C-62C5-449D-934F-5BAAA4CA383D}" srcOrd="0" destOrd="0" presId="urn:microsoft.com/office/officeart/2005/8/layout/hList6"/>
    <dgm:cxn modelId="{006298E5-131F-4C5F-8495-45522F5A8F2B}" type="presParOf" srcId="{585AA7E8-3478-4F68-B13D-C67703EEA34E}" destId="{8A483673-95EC-4216-BD1E-CBAEE6653C7C}" srcOrd="1" destOrd="0" presId="urn:microsoft.com/office/officeart/2005/8/layout/hList6"/>
    <dgm:cxn modelId="{D895F524-8C9A-49C2-87E1-454006FB3BDC}" type="presParOf" srcId="{585AA7E8-3478-4F68-B13D-C67703EEA34E}" destId="{31B5591E-D022-4E40-8EBF-BAFE6F9F9FAA}" srcOrd="2" destOrd="0" presId="urn:microsoft.com/office/officeart/2005/8/layout/hList6"/>
    <dgm:cxn modelId="{D00E0C85-797F-47C2-87A4-AF98F7707F55}" type="presParOf" srcId="{585AA7E8-3478-4F68-B13D-C67703EEA34E}" destId="{1522F788-3FE5-4660-84D7-7F54E9C5D0E2}" srcOrd="3" destOrd="0" presId="urn:microsoft.com/office/officeart/2005/8/layout/hList6"/>
    <dgm:cxn modelId="{680D7CCC-9E88-4F4E-BA2E-5AD989DA2A1C}" type="presParOf" srcId="{585AA7E8-3478-4F68-B13D-C67703EEA34E}" destId="{3438D3AB-890E-46FB-A11F-3C76DAE951B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DD181-C7C7-4607-813F-872034CD06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4F280DC-4C4E-4D8E-8F96-6121B4BB1329}">
      <dgm:prSet/>
      <dgm:spPr/>
      <dgm:t>
        <a:bodyPr/>
        <a:lstStyle/>
        <a:p>
          <a:r>
            <a:rPr lang="en-US" dirty="0" smtClean="0"/>
            <a:t>Why is Open Innovation &amp; crowdsourcing changing my business?</a:t>
          </a:r>
        </a:p>
      </dgm:t>
    </dgm:pt>
    <dgm:pt modelId="{341BF550-72E3-4CFC-9E93-C1C28CD969C8}" type="parTrans" cxnId="{28B58F25-2757-4584-BD2A-3C40A12E98AB}">
      <dgm:prSet/>
      <dgm:spPr/>
      <dgm:t>
        <a:bodyPr/>
        <a:lstStyle/>
        <a:p>
          <a:endParaRPr lang="en-GB"/>
        </a:p>
      </dgm:t>
    </dgm:pt>
    <dgm:pt modelId="{F394E69F-F027-4881-B9A0-9BFB9BCD823D}" type="sibTrans" cxnId="{28B58F25-2757-4584-BD2A-3C40A12E98AB}">
      <dgm:prSet/>
      <dgm:spPr/>
      <dgm:t>
        <a:bodyPr/>
        <a:lstStyle/>
        <a:p>
          <a:endParaRPr lang="en-GB"/>
        </a:p>
      </dgm:t>
    </dgm:pt>
    <dgm:pt modelId="{0A8F95D3-7066-4011-BB3A-5933A60FD3A4}" type="pres">
      <dgm:prSet presAssocID="{940DD181-C7C7-4607-813F-872034CD06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2ABAF11-956A-42A2-B75F-7E70BFC68B6C}" type="pres">
      <dgm:prSet presAssocID="{940DD181-C7C7-4607-813F-872034CD06A6}" presName="Name1" presStyleCnt="0"/>
      <dgm:spPr/>
    </dgm:pt>
    <dgm:pt modelId="{47720E7B-2956-4B52-B475-BD8DA9927F03}" type="pres">
      <dgm:prSet presAssocID="{940DD181-C7C7-4607-813F-872034CD06A6}" presName="cycle" presStyleCnt="0"/>
      <dgm:spPr/>
    </dgm:pt>
    <dgm:pt modelId="{5631B7D0-968A-472C-9502-8C75226A734E}" type="pres">
      <dgm:prSet presAssocID="{940DD181-C7C7-4607-813F-872034CD06A6}" presName="srcNode" presStyleLbl="node1" presStyleIdx="0" presStyleCnt="1"/>
      <dgm:spPr/>
    </dgm:pt>
    <dgm:pt modelId="{F01C1BE9-1777-4B26-A0FC-E9FCF351B7D3}" type="pres">
      <dgm:prSet presAssocID="{940DD181-C7C7-4607-813F-872034CD06A6}" presName="conn" presStyleLbl="parChTrans1D2" presStyleIdx="0" presStyleCnt="1"/>
      <dgm:spPr/>
      <dgm:t>
        <a:bodyPr/>
        <a:lstStyle/>
        <a:p>
          <a:endParaRPr lang="en-GB"/>
        </a:p>
      </dgm:t>
    </dgm:pt>
    <dgm:pt modelId="{80BFCC43-049A-432D-BFD9-87047DC5A41D}" type="pres">
      <dgm:prSet presAssocID="{940DD181-C7C7-4607-813F-872034CD06A6}" presName="extraNode" presStyleLbl="node1" presStyleIdx="0" presStyleCnt="1"/>
      <dgm:spPr/>
    </dgm:pt>
    <dgm:pt modelId="{DE07FED8-294D-4327-BF0E-DBC7A06765D3}" type="pres">
      <dgm:prSet presAssocID="{940DD181-C7C7-4607-813F-872034CD06A6}" presName="dstNode" presStyleLbl="node1" presStyleIdx="0" presStyleCnt="1"/>
      <dgm:spPr/>
    </dgm:pt>
    <dgm:pt modelId="{9BD47A28-73C2-4643-8D64-563A375D4BD6}" type="pres">
      <dgm:prSet presAssocID="{64F280DC-4C4E-4D8E-8F96-6121B4BB1329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227B9C-0AD6-4D67-8737-CC83CE00A018}" type="pres">
      <dgm:prSet presAssocID="{64F280DC-4C4E-4D8E-8F96-6121B4BB1329}" presName="accent_1" presStyleCnt="0"/>
      <dgm:spPr/>
    </dgm:pt>
    <dgm:pt modelId="{9EFEE5ED-759B-431C-9812-8A1D01D4403B}" type="pres">
      <dgm:prSet presAssocID="{64F280DC-4C4E-4D8E-8F96-6121B4BB1329}" presName="accentRepeatNode" presStyleLbl="solidFgAcc1" presStyleIdx="0" presStyleCnt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28B58F25-2757-4584-BD2A-3C40A12E98AB}" srcId="{940DD181-C7C7-4607-813F-872034CD06A6}" destId="{64F280DC-4C4E-4D8E-8F96-6121B4BB1329}" srcOrd="0" destOrd="0" parTransId="{341BF550-72E3-4CFC-9E93-C1C28CD969C8}" sibTransId="{F394E69F-F027-4881-B9A0-9BFB9BCD823D}"/>
    <dgm:cxn modelId="{B3DF4824-3476-4BF5-BC11-5E6B2FA33EC7}" type="presOf" srcId="{F394E69F-F027-4881-B9A0-9BFB9BCD823D}" destId="{F01C1BE9-1777-4B26-A0FC-E9FCF351B7D3}" srcOrd="0" destOrd="0" presId="urn:microsoft.com/office/officeart/2008/layout/VerticalCurvedList"/>
    <dgm:cxn modelId="{E4D3232F-B262-4BBB-A05F-CA9525112DAC}" type="presOf" srcId="{64F280DC-4C4E-4D8E-8F96-6121B4BB1329}" destId="{9BD47A28-73C2-4643-8D64-563A375D4BD6}" srcOrd="0" destOrd="0" presId="urn:microsoft.com/office/officeart/2008/layout/VerticalCurvedList"/>
    <dgm:cxn modelId="{22C1063A-46BF-46EA-B9EF-29A6A80C8E3A}" type="presOf" srcId="{940DD181-C7C7-4607-813F-872034CD06A6}" destId="{0A8F95D3-7066-4011-BB3A-5933A60FD3A4}" srcOrd="0" destOrd="0" presId="urn:microsoft.com/office/officeart/2008/layout/VerticalCurvedList"/>
    <dgm:cxn modelId="{10CBAAB0-A4E5-4243-9405-C36EDB0EBB49}" type="presParOf" srcId="{0A8F95D3-7066-4011-BB3A-5933A60FD3A4}" destId="{32ABAF11-956A-42A2-B75F-7E70BFC68B6C}" srcOrd="0" destOrd="0" presId="urn:microsoft.com/office/officeart/2008/layout/VerticalCurvedList"/>
    <dgm:cxn modelId="{1E314423-D9ED-4E48-B21B-03451CD9A5E4}" type="presParOf" srcId="{32ABAF11-956A-42A2-B75F-7E70BFC68B6C}" destId="{47720E7B-2956-4B52-B475-BD8DA9927F03}" srcOrd="0" destOrd="0" presId="urn:microsoft.com/office/officeart/2008/layout/VerticalCurvedList"/>
    <dgm:cxn modelId="{35D21599-5109-462D-ACC2-75F8C09D3B2F}" type="presParOf" srcId="{47720E7B-2956-4B52-B475-BD8DA9927F03}" destId="{5631B7D0-968A-472C-9502-8C75226A734E}" srcOrd="0" destOrd="0" presId="urn:microsoft.com/office/officeart/2008/layout/VerticalCurvedList"/>
    <dgm:cxn modelId="{48B3C41A-998E-44F3-99B6-2134B53CC270}" type="presParOf" srcId="{47720E7B-2956-4B52-B475-BD8DA9927F03}" destId="{F01C1BE9-1777-4B26-A0FC-E9FCF351B7D3}" srcOrd="1" destOrd="0" presId="urn:microsoft.com/office/officeart/2008/layout/VerticalCurvedList"/>
    <dgm:cxn modelId="{823FD791-5170-4F12-9580-AC6078A8203B}" type="presParOf" srcId="{47720E7B-2956-4B52-B475-BD8DA9927F03}" destId="{80BFCC43-049A-432D-BFD9-87047DC5A41D}" srcOrd="2" destOrd="0" presId="urn:microsoft.com/office/officeart/2008/layout/VerticalCurvedList"/>
    <dgm:cxn modelId="{32CD53DC-5CA1-4873-BB25-189BB1C6B857}" type="presParOf" srcId="{47720E7B-2956-4B52-B475-BD8DA9927F03}" destId="{DE07FED8-294D-4327-BF0E-DBC7A06765D3}" srcOrd="3" destOrd="0" presId="urn:microsoft.com/office/officeart/2008/layout/VerticalCurvedList"/>
    <dgm:cxn modelId="{67569A6A-B155-42CF-8466-79649F364963}" type="presParOf" srcId="{32ABAF11-956A-42A2-B75F-7E70BFC68B6C}" destId="{9BD47A28-73C2-4643-8D64-563A375D4BD6}" srcOrd="1" destOrd="0" presId="urn:microsoft.com/office/officeart/2008/layout/VerticalCurvedList"/>
    <dgm:cxn modelId="{C2860F75-F355-4FAE-BC35-2721FBC3588A}" type="presParOf" srcId="{32ABAF11-956A-42A2-B75F-7E70BFC68B6C}" destId="{AD227B9C-0AD6-4D67-8737-CC83CE00A018}" srcOrd="2" destOrd="0" presId="urn:microsoft.com/office/officeart/2008/layout/VerticalCurvedList"/>
    <dgm:cxn modelId="{CBB6831E-FEC1-4BD0-96BC-E63C2B062F21}" type="presParOf" srcId="{AD227B9C-0AD6-4D67-8737-CC83CE00A018}" destId="{9EFEE5ED-759B-431C-9812-8A1D01D4403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0DD181-C7C7-4607-813F-872034CD06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552DECE-980A-4289-8E72-3CD188CBD2E7}">
      <dgm:prSet/>
      <dgm:spPr/>
      <dgm:t>
        <a:bodyPr/>
        <a:lstStyle/>
        <a:p>
          <a:r>
            <a:rPr lang="en-US" dirty="0" smtClean="0"/>
            <a:t>6 Rules to make crowd-X a success for you!</a:t>
          </a:r>
        </a:p>
      </dgm:t>
    </dgm:pt>
    <dgm:pt modelId="{612D22A6-55B5-4BA5-9FA7-CDD1DBEA22D7}" type="parTrans" cxnId="{E6F4A9B2-8709-4F54-A811-00E2467503E1}">
      <dgm:prSet/>
      <dgm:spPr/>
      <dgm:t>
        <a:bodyPr/>
        <a:lstStyle/>
        <a:p>
          <a:endParaRPr lang="en-GB"/>
        </a:p>
      </dgm:t>
    </dgm:pt>
    <dgm:pt modelId="{410807F5-903C-4F50-B950-E07F7C7053A5}" type="sibTrans" cxnId="{E6F4A9B2-8709-4F54-A811-00E2467503E1}">
      <dgm:prSet/>
      <dgm:spPr/>
      <dgm:t>
        <a:bodyPr/>
        <a:lstStyle/>
        <a:p>
          <a:endParaRPr lang="en-GB"/>
        </a:p>
      </dgm:t>
    </dgm:pt>
    <dgm:pt modelId="{0A8F95D3-7066-4011-BB3A-5933A60FD3A4}" type="pres">
      <dgm:prSet presAssocID="{940DD181-C7C7-4607-813F-872034CD06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32ABAF11-956A-42A2-B75F-7E70BFC68B6C}" type="pres">
      <dgm:prSet presAssocID="{940DD181-C7C7-4607-813F-872034CD06A6}" presName="Name1" presStyleCnt="0"/>
      <dgm:spPr/>
    </dgm:pt>
    <dgm:pt modelId="{47720E7B-2956-4B52-B475-BD8DA9927F03}" type="pres">
      <dgm:prSet presAssocID="{940DD181-C7C7-4607-813F-872034CD06A6}" presName="cycle" presStyleCnt="0"/>
      <dgm:spPr/>
    </dgm:pt>
    <dgm:pt modelId="{5631B7D0-968A-472C-9502-8C75226A734E}" type="pres">
      <dgm:prSet presAssocID="{940DD181-C7C7-4607-813F-872034CD06A6}" presName="srcNode" presStyleLbl="node1" presStyleIdx="0" presStyleCnt="1"/>
      <dgm:spPr/>
    </dgm:pt>
    <dgm:pt modelId="{F01C1BE9-1777-4B26-A0FC-E9FCF351B7D3}" type="pres">
      <dgm:prSet presAssocID="{940DD181-C7C7-4607-813F-872034CD06A6}" presName="conn" presStyleLbl="parChTrans1D2" presStyleIdx="0" presStyleCnt="1"/>
      <dgm:spPr/>
      <dgm:t>
        <a:bodyPr/>
        <a:lstStyle/>
        <a:p>
          <a:endParaRPr lang="en-GB"/>
        </a:p>
      </dgm:t>
    </dgm:pt>
    <dgm:pt modelId="{80BFCC43-049A-432D-BFD9-87047DC5A41D}" type="pres">
      <dgm:prSet presAssocID="{940DD181-C7C7-4607-813F-872034CD06A6}" presName="extraNode" presStyleLbl="node1" presStyleIdx="0" presStyleCnt="1"/>
      <dgm:spPr/>
    </dgm:pt>
    <dgm:pt modelId="{DE07FED8-294D-4327-BF0E-DBC7A06765D3}" type="pres">
      <dgm:prSet presAssocID="{940DD181-C7C7-4607-813F-872034CD06A6}" presName="dstNode" presStyleLbl="node1" presStyleIdx="0" presStyleCnt="1"/>
      <dgm:spPr/>
    </dgm:pt>
    <dgm:pt modelId="{8DE78F05-35F8-454C-8950-73F449A1B895}" type="pres">
      <dgm:prSet presAssocID="{0552DECE-980A-4289-8E72-3CD188CBD2E7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DCE39F-830A-45F1-8527-76983D60FAFA}" type="pres">
      <dgm:prSet presAssocID="{0552DECE-980A-4289-8E72-3CD188CBD2E7}" presName="accent_1" presStyleCnt="0"/>
      <dgm:spPr/>
    </dgm:pt>
    <dgm:pt modelId="{52F05BFE-5FB9-4443-8A14-3C92DE645758}" type="pres">
      <dgm:prSet presAssocID="{0552DECE-980A-4289-8E72-3CD188CBD2E7}" presName="accentRepeatNode" presStyleLbl="solidFgAcc1" presStyleIdx="0" presStyleCnt="1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613DEACC-F8B0-438F-BBDD-79BFDA63C1FF}" type="presOf" srcId="{410807F5-903C-4F50-B950-E07F7C7053A5}" destId="{F01C1BE9-1777-4B26-A0FC-E9FCF351B7D3}" srcOrd="0" destOrd="0" presId="urn:microsoft.com/office/officeart/2008/layout/VerticalCurvedList"/>
    <dgm:cxn modelId="{EF546033-9169-4CFA-A89F-F7B166540AD6}" type="presOf" srcId="{940DD181-C7C7-4607-813F-872034CD06A6}" destId="{0A8F95D3-7066-4011-BB3A-5933A60FD3A4}" srcOrd="0" destOrd="0" presId="urn:microsoft.com/office/officeart/2008/layout/VerticalCurvedList"/>
    <dgm:cxn modelId="{6D210093-E1C4-4440-9817-439FEE762011}" type="presOf" srcId="{0552DECE-980A-4289-8E72-3CD188CBD2E7}" destId="{8DE78F05-35F8-454C-8950-73F449A1B895}" srcOrd="0" destOrd="0" presId="urn:microsoft.com/office/officeart/2008/layout/VerticalCurvedList"/>
    <dgm:cxn modelId="{E6F4A9B2-8709-4F54-A811-00E2467503E1}" srcId="{940DD181-C7C7-4607-813F-872034CD06A6}" destId="{0552DECE-980A-4289-8E72-3CD188CBD2E7}" srcOrd="0" destOrd="0" parTransId="{612D22A6-55B5-4BA5-9FA7-CDD1DBEA22D7}" sibTransId="{410807F5-903C-4F50-B950-E07F7C7053A5}"/>
    <dgm:cxn modelId="{4DE8840A-4CC7-4064-AF9E-E20C061781E0}" type="presParOf" srcId="{0A8F95D3-7066-4011-BB3A-5933A60FD3A4}" destId="{32ABAF11-956A-42A2-B75F-7E70BFC68B6C}" srcOrd="0" destOrd="0" presId="urn:microsoft.com/office/officeart/2008/layout/VerticalCurvedList"/>
    <dgm:cxn modelId="{1BBA49C6-F656-4245-B919-8D9E90BB8737}" type="presParOf" srcId="{32ABAF11-956A-42A2-B75F-7E70BFC68B6C}" destId="{47720E7B-2956-4B52-B475-BD8DA9927F03}" srcOrd="0" destOrd="0" presId="urn:microsoft.com/office/officeart/2008/layout/VerticalCurvedList"/>
    <dgm:cxn modelId="{26020C92-5DF0-4801-9EB7-B96B36786EBE}" type="presParOf" srcId="{47720E7B-2956-4B52-B475-BD8DA9927F03}" destId="{5631B7D0-968A-472C-9502-8C75226A734E}" srcOrd="0" destOrd="0" presId="urn:microsoft.com/office/officeart/2008/layout/VerticalCurvedList"/>
    <dgm:cxn modelId="{5C8F0A50-9BD2-48A8-86B3-17D59D2DB868}" type="presParOf" srcId="{47720E7B-2956-4B52-B475-BD8DA9927F03}" destId="{F01C1BE9-1777-4B26-A0FC-E9FCF351B7D3}" srcOrd="1" destOrd="0" presId="urn:microsoft.com/office/officeart/2008/layout/VerticalCurvedList"/>
    <dgm:cxn modelId="{35F7E28E-39C4-407C-80E5-48933A8C0DBF}" type="presParOf" srcId="{47720E7B-2956-4B52-B475-BD8DA9927F03}" destId="{80BFCC43-049A-432D-BFD9-87047DC5A41D}" srcOrd="2" destOrd="0" presId="urn:microsoft.com/office/officeart/2008/layout/VerticalCurvedList"/>
    <dgm:cxn modelId="{32317F82-5F33-4EC2-9921-4E157C6BC97E}" type="presParOf" srcId="{47720E7B-2956-4B52-B475-BD8DA9927F03}" destId="{DE07FED8-294D-4327-BF0E-DBC7A06765D3}" srcOrd="3" destOrd="0" presId="urn:microsoft.com/office/officeart/2008/layout/VerticalCurvedList"/>
    <dgm:cxn modelId="{54876132-DAEA-45BE-9CDB-656002607DA6}" type="presParOf" srcId="{32ABAF11-956A-42A2-B75F-7E70BFC68B6C}" destId="{8DE78F05-35F8-454C-8950-73F449A1B895}" srcOrd="1" destOrd="0" presId="urn:microsoft.com/office/officeart/2008/layout/VerticalCurvedList"/>
    <dgm:cxn modelId="{EEC0B0F6-20D5-40C3-91FF-4EE277348F90}" type="presParOf" srcId="{32ABAF11-956A-42A2-B75F-7E70BFC68B6C}" destId="{6ADCE39F-830A-45F1-8527-76983D60FAFA}" srcOrd="2" destOrd="0" presId="urn:microsoft.com/office/officeart/2008/layout/VerticalCurvedList"/>
    <dgm:cxn modelId="{B8A94D86-FCEC-4C13-A0F9-C2B8F743286C}" type="presParOf" srcId="{6ADCE39F-830A-45F1-8527-76983D60FAFA}" destId="{52F05BFE-5FB9-4443-8A14-3C92DE6457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C1BE9-1777-4B26-A0FC-E9FCF351B7D3}">
      <dsp:nvSpPr>
        <dsp:cNvPr id="0" name=""/>
        <dsp:cNvSpPr/>
      </dsp:nvSpPr>
      <dsp:spPr>
        <a:xfrm>
          <a:off x="-5715964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9546F-E34F-494B-9CA3-3E650E9BDDE6}">
      <dsp:nvSpPr>
        <dsp:cNvPr id="0" name=""/>
        <dsp:cNvSpPr/>
      </dsp:nvSpPr>
      <dsp:spPr>
        <a:xfrm>
          <a:off x="701819" y="505633"/>
          <a:ext cx="8192891" cy="1011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9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Social &amp; mobile networks creating new risks &amp; opportunities</a:t>
          </a:r>
          <a:endParaRPr lang="en-GB" sz="3000" kern="1200" dirty="0"/>
        </a:p>
      </dsp:txBody>
      <dsp:txXfrm>
        <a:off x="701819" y="505633"/>
        <a:ext cx="8192891" cy="1011267"/>
      </dsp:txXfrm>
    </dsp:sp>
    <dsp:sp modelId="{CFB62D16-232C-41F1-85DD-31B79ADF117F}">
      <dsp:nvSpPr>
        <dsp:cNvPr id="0" name=""/>
        <dsp:cNvSpPr/>
      </dsp:nvSpPr>
      <dsp:spPr>
        <a:xfrm>
          <a:off x="69777" y="379225"/>
          <a:ext cx="1264084" cy="1264084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CA39B-5DAF-491E-880F-9C9333E5F652}">
      <dsp:nvSpPr>
        <dsp:cNvPr id="0" name=""/>
        <dsp:cNvSpPr/>
      </dsp:nvSpPr>
      <dsp:spPr>
        <a:xfrm>
          <a:off x="1069415" y="2022534"/>
          <a:ext cx="7825295" cy="1011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9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Crowdsourcing as way to benefit from them</a:t>
          </a:r>
        </a:p>
      </dsp:txBody>
      <dsp:txXfrm>
        <a:off x="1069415" y="2022534"/>
        <a:ext cx="7825295" cy="1011267"/>
      </dsp:txXfrm>
    </dsp:sp>
    <dsp:sp modelId="{9EFEE5ED-759B-431C-9812-8A1D01D4403B}">
      <dsp:nvSpPr>
        <dsp:cNvPr id="0" name=""/>
        <dsp:cNvSpPr/>
      </dsp:nvSpPr>
      <dsp:spPr>
        <a:xfrm>
          <a:off x="437373" y="1896126"/>
          <a:ext cx="1264084" cy="1264084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6C07E-7C1E-4115-974F-2F4E793DB3E2}">
      <dsp:nvSpPr>
        <dsp:cNvPr id="0" name=""/>
        <dsp:cNvSpPr/>
      </dsp:nvSpPr>
      <dsp:spPr>
        <a:xfrm>
          <a:off x="701819" y="3539435"/>
          <a:ext cx="8192891" cy="1011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2693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6 Rules for Success</a:t>
          </a:r>
        </a:p>
      </dsp:txBody>
      <dsp:txXfrm>
        <a:off x="701819" y="3539435"/>
        <a:ext cx="8192891" cy="1011267"/>
      </dsp:txXfrm>
    </dsp:sp>
    <dsp:sp modelId="{52F05BFE-5FB9-4443-8A14-3C92DE645758}">
      <dsp:nvSpPr>
        <dsp:cNvPr id="0" name=""/>
        <dsp:cNvSpPr/>
      </dsp:nvSpPr>
      <dsp:spPr>
        <a:xfrm>
          <a:off x="69777" y="3413026"/>
          <a:ext cx="1264084" cy="1264084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C1BE9-1777-4B26-A0FC-E9FCF351B7D3}">
      <dsp:nvSpPr>
        <dsp:cNvPr id="0" name=""/>
        <dsp:cNvSpPr/>
      </dsp:nvSpPr>
      <dsp:spPr>
        <a:xfrm>
          <a:off x="-5256758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9546F-E34F-494B-9CA3-3E650E9BDDE6}">
      <dsp:nvSpPr>
        <dsp:cNvPr id="0" name=""/>
        <dsp:cNvSpPr/>
      </dsp:nvSpPr>
      <dsp:spPr>
        <a:xfrm>
          <a:off x="1506031" y="1323342"/>
          <a:ext cx="7458456" cy="2409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733" tIns="165100" rIns="165100" bIns="16510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 smtClean="0"/>
            <a:t>The crowd is in charge!</a:t>
          </a:r>
          <a:endParaRPr lang="en-GB" sz="6500" kern="1200" dirty="0"/>
        </a:p>
      </dsp:txBody>
      <dsp:txXfrm>
        <a:off x="1506031" y="1323342"/>
        <a:ext cx="7458456" cy="2409650"/>
      </dsp:txXfrm>
    </dsp:sp>
    <dsp:sp modelId="{CFB62D16-232C-41F1-85DD-31B79ADF117F}">
      <dsp:nvSpPr>
        <dsp:cNvPr id="0" name=""/>
        <dsp:cNvSpPr/>
      </dsp:nvSpPr>
      <dsp:spPr>
        <a:xfrm>
          <a:off x="0" y="1022136"/>
          <a:ext cx="3012063" cy="301206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1E4F0C-62C5-449D-934F-5BAAA4CA383D}">
      <dsp:nvSpPr>
        <dsp:cNvPr id="0" name=""/>
        <dsp:cNvSpPr/>
      </dsp:nvSpPr>
      <dsp:spPr>
        <a:xfrm rot="16200000">
          <a:off x="-1102235" y="1103325"/>
          <a:ext cx="5040560" cy="2833908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9989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u="sng" kern="1200" dirty="0" smtClean="0">
              <a:solidFill>
                <a:schemeClr val="tx1"/>
              </a:solidFill>
            </a:rPr>
            <a:t>Web 1.0</a:t>
          </a:r>
          <a:r>
            <a:rPr lang="en-GB" sz="2500" kern="1200" dirty="0" smtClean="0">
              <a:solidFill>
                <a:schemeClr val="tx1"/>
              </a:solidFill>
            </a:rPr>
            <a:t/>
          </a:r>
          <a:br>
            <a:rPr lang="en-GB" sz="2500" kern="1200" dirty="0" smtClean="0">
              <a:solidFill>
                <a:schemeClr val="tx1"/>
              </a:solidFill>
            </a:rPr>
          </a:br>
          <a:r>
            <a:rPr lang="en-GB" sz="2500" kern="1200" dirty="0" smtClean="0">
              <a:solidFill>
                <a:schemeClr val="tx1"/>
              </a:solidFill>
            </a:rPr>
            <a:t>(90’s – 2000)</a:t>
          </a:r>
          <a:endParaRPr lang="en-GB" sz="25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Static Websites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Sharing of information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Content provided by Corporates &amp; webhosts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Top-down approach</a:t>
          </a:r>
          <a:endParaRPr lang="en-GB" sz="2000" kern="1200" dirty="0">
            <a:solidFill>
              <a:schemeClr val="tx1"/>
            </a:solidFill>
          </a:endParaRPr>
        </a:p>
      </dsp:txBody>
      <dsp:txXfrm rot="5400000">
        <a:off x="1091" y="1008111"/>
        <a:ext cx="2833908" cy="3024336"/>
      </dsp:txXfrm>
    </dsp:sp>
    <dsp:sp modelId="{31B5591E-D022-4E40-8EBF-BAFE6F9F9FAA}">
      <dsp:nvSpPr>
        <dsp:cNvPr id="0" name=""/>
        <dsp:cNvSpPr/>
      </dsp:nvSpPr>
      <dsp:spPr>
        <a:xfrm rot="16200000">
          <a:off x="1944216" y="1103325"/>
          <a:ext cx="5040560" cy="2833908"/>
        </a:xfrm>
        <a:prstGeom prst="flowChartManualOperati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9989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u="sng" kern="1200" dirty="0" smtClean="0">
              <a:solidFill>
                <a:schemeClr val="tx1"/>
              </a:solidFill>
            </a:rPr>
            <a:t>Web 2.0</a:t>
          </a:r>
          <a:r>
            <a:rPr lang="en-GB" sz="2500" kern="1200" dirty="0" smtClean="0">
              <a:solidFill>
                <a:schemeClr val="tx1"/>
              </a:solidFill>
            </a:rPr>
            <a:t/>
          </a:r>
          <a:br>
            <a:rPr lang="en-GB" sz="2500" kern="1200" dirty="0" smtClean="0">
              <a:solidFill>
                <a:schemeClr val="tx1"/>
              </a:solidFill>
            </a:rPr>
          </a:br>
          <a:r>
            <a:rPr lang="en-GB" sz="2500" kern="1200" dirty="0" smtClean="0">
              <a:solidFill>
                <a:schemeClr val="tx1"/>
              </a:solidFill>
            </a:rPr>
            <a:t>(2000 – 2010)</a:t>
          </a:r>
          <a:endParaRPr lang="en-GB" sz="25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Dynamic Websites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User participation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Openness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Content creation and sharing by users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Interoperability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Spam</a:t>
          </a:r>
          <a:endParaRPr lang="en-GB" sz="2000" kern="1200" dirty="0">
            <a:solidFill>
              <a:schemeClr val="tx1"/>
            </a:solidFill>
          </a:endParaRPr>
        </a:p>
      </dsp:txBody>
      <dsp:txXfrm rot="5400000">
        <a:off x="3047542" y="1008111"/>
        <a:ext cx="2833908" cy="3024336"/>
      </dsp:txXfrm>
    </dsp:sp>
    <dsp:sp modelId="{3438D3AB-890E-46FB-A11F-3C76DAE951B5}">
      <dsp:nvSpPr>
        <dsp:cNvPr id="0" name=""/>
        <dsp:cNvSpPr/>
      </dsp:nvSpPr>
      <dsp:spPr>
        <a:xfrm rot="16200000">
          <a:off x="4990667" y="1103325"/>
          <a:ext cx="5040560" cy="2833908"/>
        </a:xfrm>
        <a:prstGeom prst="flowChartManualOperati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9989" bIns="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u="sng" kern="1200" dirty="0" smtClean="0">
              <a:solidFill>
                <a:schemeClr val="tx1"/>
              </a:solidFill>
            </a:rPr>
            <a:t>Crowd-Web</a:t>
          </a:r>
          <a:br>
            <a:rPr lang="en-GB" sz="2500" u="sng" kern="1200" dirty="0" smtClean="0">
              <a:solidFill>
                <a:schemeClr val="tx1"/>
              </a:solidFill>
            </a:rPr>
          </a:br>
          <a:r>
            <a:rPr lang="en-GB" sz="2500" kern="1200" dirty="0" smtClean="0">
              <a:solidFill>
                <a:schemeClr val="tx1"/>
              </a:solidFill>
            </a:rPr>
            <a:t>(2010 – ???)</a:t>
          </a:r>
          <a:endParaRPr lang="en-GB" sz="25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Individualism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User centricity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Empowerment of the individual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Augmented reality</a:t>
          </a:r>
          <a:endParaRPr lang="en-GB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 smtClean="0">
              <a:solidFill>
                <a:schemeClr val="tx1"/>
              </a:solidFill>
            </a:rPr>
            <a:t>Merging of the real and digital worlds</a:t>
          </a:r>
          <a:endParaRPr lang="en-GB" sz="2000" kern="1200" dirty="0">
            <a:solidFill>
              <a:schemeClr val="tx1"/>
            </a:solidFill>
          </a:endParaRPr>
        </a:p>
      </dsp:txBody>
      <dsp:txXfrm rot="5400000">
        <a:off x="6093993" y="1008111"/>
        <a:ext cx="2833908" cy="3024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C1BE9-1777-4B26-A0FC-E9FCF351B7D3}">
      <dsp:nvSpPr>
        <dsp:cNvPr id="0" name=""/>
        <dsp:cNvSpPr/>
      </dsp:nvSpPr>
      <dsp:spPr>
        <a:xfrm>
          <a:off x="-5256758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47A28-73C2-4643-8D64-563A375D4BD6}">
      <dsp:nvSpPr>
        <dsp:cNvPr id="0" name=""/>
        <dsp:cNvSpPr/>
      </dsp:nvSpPr>
      <dsp:spPr>
        <a:xfrm>
          <a:off x="1506031" y="1323342"/>
          <a:ext cx="7458456" cy="2409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733" tIns="109220" rIns="109220" bIns="10922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Why is Open Innovation &amp; crowdsourcing changing my business?</a:t>
          </a:r>
        </a:p>
      </dsp:txBody>
      <dsp:txXfrm>
        <a:off x="1506031" y="1323342"/>
        <a:ext cx="7458456" cy="2409650"/>
      </dsp:txXfrm>
    </dsp:sp>
    <dsp:sp modelId="{9EFEE5ED-759B-431C-9812-8A1D01D4403B}">
      <dsp:nvSpPr>
        <dsp:cNvPr id="0" name=""/>
        <dsp:cNvSpPr/>
      </dsp:nvSpPr>
      <dsp:spPr>
        <a:xfrm>
          <a:off x="0" y="1022136"/>
          <a:ext cx="3012063" cy="301206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C1BE9-1777-4B26-A0FC-E9FCF351B7D3}">
      <dsp:nvSpPr>
        <dsp:cNvPr id="0" name=""/>
        <dsp:cNvSpPr/>
      </dsp:nvSpPr>
      <dsp:spPr>
        <a:xfrm>
          <a:off x="-5256758" y="-875089"/>
          <a:ext cx="6806515" cy="6806515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78F05-35F8-454C-8950-73F449A1B895}">
      <dsp:nvSpPr>
        <dsp:cNvPr id="0" name=""/>
        <dsp:cNvSpPr/>
      </dsp:nvSpPr>
      <dsp:spPr>
        <a:xfrm>
          <a:off x="1506031" y="1323342"/>
          <a:ext cx="7458456" cy="24096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06733" tIns="129540" rIns="129540" bIns="12954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6 Rules to make crowd-X a success for you!</a:t>
          </a:r>
        </a:p>
      </dsp:txBody>
      <dsp:txXfrm>
        <a:off x="1506031" y="1323342"/>
        <a:ext cx="7458456" cy="2409650"/>
      </dsp:txXfrm>
    </dsp:sp>
    <dsp:sp modelId="{52F05BFE-5FB9-4443-8A14-3C92DE645758}">
      <dsp:nvSpPr>
        <dsp:cNvPr id="0" name=""/>
        <dsp:cNvSpPr/>
      </dsp:nvSpPr>
      <dsp:spPr>
        <a:xfrm>
          <a:off x="0" y="1022136"/>
          <a:ext cx="3012063" cy="3012063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9EAE7-CDC5-413C-BBBD-39DFEFDF72B3}" type="datetimeFigureOut">
              <a:rPr lang="en-GB" smtClean="0"/>
              <a:pPr/>
              <a:t>25/09/2012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01270-68ED-4915-9126-6BCA229B18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37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8C5EB-CED1-44C2-8C75-64054FB24AEC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6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E68C9-FB54-4BBE-8388-C7AF1A9AC7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95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6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6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6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10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10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1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01270-68ED-4915-9126-6BCA229B18D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76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838200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533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838200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accent6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533400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8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3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9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759AD-EDE4-3648-8992-0F46ADFC9BE4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D41FDB-B065-C246-99EA-E6D128125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>
              <a:lumMod val="90000"/>
            </a:schemeClr>
          </a:solidFill>
          <a:effectLst>
            <a:outerShdw blurRad="38100" dist="12700" dir="2700000">
              <a:srgbClr val="000000">
                <a:alpha val="43000"/>
              </a:srgbClr>
            </a:outerShdw>
          </a:effectLst>
          <a:latin typeface="B Avant Garde Demi"/>
          <a:ea typeface="+mj-ea"/>
          <a:cs typeface="B Avant Garde Dem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800" b="0" i="0" kern="1200">
          <a:solidFill>
            <a:schemeClr val="tx1"/>
          </a:solidFill>
          <a:latin typeface="B Avant Garde Demi"/>
          <a:ea typeface="+mn-ea"/>
          <a:cs typeface="B Avant Garde Dem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b="0" i="0" kern="1200">
          <a:solidFill>
            <a:schemeClr val="tx1"/>
          </a:solidFill>
          <a:latin typeface="B Avant Garde Demi"/>
          <a:ea typeface="+mn-ea"/>
          <a:cs typeface="B Avant Garde Dem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B Avant Garde Demi"/>
          <a:ea typeface="+mn-ea"/>
          <a:cs typeface="B Avant Garde Dem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B Avant Garde Demi"/>
          <a:ea typeface="+mn-ea"/>
          <a:cs typeface="B Avant Garde Dem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B Avant Garde Demi"/>
          <a:ea typeface="+mn-ea"/>
          <a:cs typeface="B Avant Garde Dem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chneider@innocentive.com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15480"/>
            <a:ext cx="6400800" cy="533400"/>
          </a:xfrm>
        </p:spPr>
        <p:txBody>
          <a:bodyPr/>
          <a:lstStyle/>
          <a:p>
            <a:r>
              <a:rPr lang="en-GB" dirty="0" smtClean="0"/>
              <a:t>Simon Schneider | September 2012</a:t>
            </a:r>
            <a:endParaRPr lang="en-GB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683568" y="692696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accent6">
                    <a:lumMod val="50000"/>
                  </a:schemeClr>
                </a:solidFill>
                <a:effectLst/>
                <a:latin typeface="B Avant Garde Demi"/>
                <a:ea typeface="+mj-ea"/>
                <a:cs typeface="B Avant Garde Demi"/>
              </a:defRPr>
            </a:lvl1pPr>
          </a:lstStyle>
          <a:p>
            <a:r>
              <a:rPr lang="en-GB" sz="7200" b="1" i="1" dirty="0" smtClean="0">
                <a:solidFill>
                  <a:srgbClr val="FFC000"/>
                </a:solidFill>
              </a:rPr>
              <a:t>Crowd-it!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Second Part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3877845"/>
              </p:ext>
            </p:extLst>
          </p:nvPr>
        </p:nvGraphicFramePr>
        <p:xfrm>
          <a:off x="179512" y="1397000"/>
          <a:ext cx="89644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192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18" y="404664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Open Innovation – what is it and what’s in it for me?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10" y="1593870"/>
            <a:ext cx="6925381" cy="471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2074" y="6550223"/>
            <a:ext cx="48009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/>
              <a:t>* Henry </a:t>
            </a:r>
            <a:r>
              <a:rPr lang="en-GB" sz="1200" i="1" dirty="0" err="1" smtClean="0"/>
              <a:t>Chesbrough</a:t>
            </a:r>
            <a:r>
              <a:rPr lang="en-GB" sz="1200" i="1" dirty="0" smtClean="0"/>
              <a:t>, Berkeley, is part of the Advisory Board of InnoCentive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85916675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" y="2065894"/>
            <a:ext cx="7495567" cy="282339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443842" cy="533400"/>
          </a:xfrm>
        </p:spPr>
        <p:txBody>
          <a:bodyPr/>
          <a:lstStyle/>
          <a:p>
            <a:pPr algn="ctr"/>
            <a:r>
              <a:rPr lang="en-US" sz="3000" dirty="0" smtClean="0"/>
              <a:t>Solutions Can Be Found Everywhere</a:t>
            </a:r>
            <a:endParaRPr lang="en-US" sz="3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774755" y="2590800"/>
            <a:ext cx="959045" cy="984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267200" y="3139036"/>
            <a:ext cx="1166193" cy="7471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4755" y="2268493"/>
            <a:ext cx="191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Retired In-Field Experts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84383" y="2607372"/>
            <a:ext cx="1898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Experts in Parallel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Fields with Key Insights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0405" y="3282648"/>
            <a:ext cx="1538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Gifted “Amateurs”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130405" y="3575566"/>
            <a:ext cx="769378" cy="4737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80341" y="5229200"/>
            <a:ext cx="7583318" cy="965277"/>
            <a:chOff x="668300" y="5229200"/>
            <a:chExt cx="7583318" cy="965277"/>
          </a:xfrm>
        </p:grpSpPr>
        <p:sp>
          <p:nvSpPr>
            <p:cNvPr id="13" name="TextBox 12"/>
            <p:cNvSpPr txBox="1"/>
            <p:nvPr/>
          </p:nvSpPr>
          <p:spPr>
            <a:xfrm>
              <a:off x="1763688" y="5527172"/>
              <a:ext cx="6487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i="1" dirty="0" smtClean="0"/>
                <a:t>Industry outsiders have a 10% higher chance of solving a problem.</a:t>
              </a:r>
              <a:endParaRPr lang="en-GB" b="1" i="1" dirty="0"/>
            </a:p>
          </p:txBody>
        </p:sp>
        <p:pic>
          <p:nvPicPr>
            <p:cNvPr id="2050" name="Picture 2" descr="http://mbapodcaster.com/wp-content/uploads/2011/12/hbs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00" y="5229200"/>
              <a:ext cx="1040169" cy="965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586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Crowdsourcing = the cloud computing by humans</a:t>
            </a:r>
            <a:endParaRPr lang="en-GB" sz="2800" dirty="0"/>
          </a:p>
        </p:txBody>
      </p:sp>
      <p:pic>
        <p:nvPicPr>
          <p:cNvPr id="1026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1304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Crowdsourcing = the cloud computing by humans</a:t>
            </a:r>
            <a:endParaRPr lang="en-GB" sz="2800" dirty="0"/>
          </a:p>
        </p:txBody>
      </p:sp>
      <p:pic>
        <p:nvPicPr>
          <p:cNvPr id="6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" y="5539679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" y="4770038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4" y="3977912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94389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562164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92523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0397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0757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4030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1904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8272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41545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62" y="1697875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62" y="4003883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62" y="2467516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0" y="1720360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0" y="5588135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0" y="4818494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0" y="4026368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0" y="3256728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90" y="2490001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70" y="5565650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70" y="4796009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170" y="3234243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56987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624762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855121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62995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93355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26628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66081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633856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4215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2089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02449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35722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8" y="1766081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8" y="5633856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8" y="4864215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8" y="4072089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8" y="3302449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08" y="2535722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783666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51441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881800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89674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0034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encrypted-tbn0.gstatic.com/images?q=tbn:ANd9GcRVd4zSZfndVhVYYwNvhC9HtotCV1dHhlP1gxHYMDf8vsYGhNu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53307"/>
            <a:ext cx="723196" cy="76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6" y="1426579"/>
            <a:ext cx="6054650" cy="35145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Open up, use the crowd or they will eat you!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138833" y="1819410"/>
            <a:ext cx="289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1. Wisdom of Crowds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38833" y="2247068"/>
            <a:ext cx="243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2. Crowd-Funding</a:t>
            </a:r>
            <a:endParaRPr lang="en-GB" sz="2400" b="1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3174857"/>
            <a:ext cx="8856984" cy="36628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38833" y="2649499"/>
            <a:ext cx="232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3. Crowd-Solving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8833" y="1441947"/>
            <a:ext cx="103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chemeClr val="tx2"/>
                </a:solidFill>
              </a:rPr>
              <a:t>TYPES: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0423" y="5023525"/>
            <a:ext cx="68871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FF0000"/>
                </a:solidFill>
              </a:rPr>
              <a:t>Repayment rate: </a:t>
            </a:r>
            <a:r>
              <a:rPr lang="en-GB" sz="6000" b="1" u="sng" dirty="0" smtClean="0">
                <a:solidFill>
                  <a:srgbClr val="FF0000"/>
                </a:solidFill>
              </a:rPr>
              <a:t>98.95%</a:t>
            </a:r>
            <a:endParaRPr lang="en-GB" sz="5400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0295" y="3789040"/>
            <a:ext cx="59073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>
                <a:solidFill>
                  <a:srgbClr val="FF0000"/>
                </a:solidFill>
              </a:rPr>
              <a:t>$</a:t>
            </a:r>
            <a:r>
              <a:rPr lang="en-GB" sz="8000" b="1" dirty="0" smtClean="0">
                <a:solidFill>
                  <a:srgbClr val="FF0000"/>
                </a:solidFill>
              </a:rPr>
              <a:t>352,118,025</a:t>
            </a:r>
            <a:endParaRPr lang="en-GB" sz="8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749" y="3504254"/>
            <a:ext cx="6010331" cy="33023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475501" y="4882807"/>
            <a:ext cx="35654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b="1" dirty="0" smtClean="0">
                <a:solidFill>
                  <a:schemeClr val="bg1"/>
                </a:solidFill>
              </a:rPr>
              <a:t>260,000</a:t>
            </a:r>
            <a:endParaRPr lang="en-GB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  <p:bldP spid="12" grpId="0"/>
      <p:bldP spid="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Third Part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2275052"/>
              </p:ext>
            </p:extLst>
          </p:nvPr>
        </p:nvGraphicFramePr>
        <p:xfrm>
          <a:off x="179512" y="1397000"/>
          <a:ext cx="89644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95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How to make it work for you?</a:t>
            </a:r>
            <a:br>
              <a:rPr lang="en-GB" sz="2800" dirty="0" smtClean="0"/>
            </a:br>
            <a:r>
              <a:rPr lang="en-GB" sz="2800" dirty="0" smtClean="0"/>
              <a:t>6 Rules for success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147248" cy="460851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GB" sz="2400" u="sng" dirty="0" smtClean="0"/>
              <a:t>Summary</a:t>
            </a:r>
            <a:r>
              <a:rPr lang="en-GB" sz="2400" dirty="0" smtClean="0"/>
              <a:t>: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Rule </a:t>
            </a:r>
            <a:r>
              <a:rPr lang="en-GB" sz="2400" dirty="0"/>
              <a:t>1: </a:t>
            </a:r>
            <a:r>
              <a:rPr lang="en-GB" sz="2400" dirty="0" smtClean="0"/>
              <a:t>The </a:t>
            </a:r>
            <a:r>
              <a:rPr lang="en-GB" sz="2400" dirty="0"/>
              <a:t>crowd can only eat in single </a:t>
            </a:r>
            <a:r>
              <a:rPr lang="en-GB" sz="2400" dirty="0" smtClean="0"/>
              <a:t>bites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Rule </a:t>
            </a:r>
            <a:r>
              <a:rPr lang="en-GB" sz="2400" dirty="0"/>
              <a:t>2: </a:t>
            </a:r>
            <a:r>
              <a:rPr lang="en-GB" sz="2400" dirty="0" smtClean="0"/>
              <a:t>Do </a:t>
            </a:r>
            <a:r>
              <a:rPr lang="en-GB" sz="2400" dirty="0"/>
              <a:t>it in small steps, but fully OPEN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Rule </a:t>
            </a:r>
            <a:r>
              <a:rPr lang="en-GB" sz="2400" dirty="0"/>
              <a:t>3</a:t>
            </a:r>
            <a:r>
              <a:rPr lang="en-GB" sz="2400" dirty="0" smtClean="0"/>
              <a:t>: Define </a:t>
            </a:r>
            <a:r>
              <a:rPr lang="en-GB" sz="2400" dirty="0"/>
              <a:t>your ROI from </a:t>
            </a:r>
            <a:r>
              <a:rPr lang="en-GB" sz="2400" dirty="0" smtClean="0"/>
              <a:t>start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Rule 4: Protect yourself by hiding some parts</a:t>
            </a:r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Rule </a:t>
            </a:r>
            <a:r>
              <a:rPr lang="en-GB" sz="2400" dirty="0"/>
              <a:t>5: </a:t>
            </a:r>
            <a:r>
              <a:rPr lang="en-GB" sz="2400" dirty="0" smtClean="0"/>
              <a:t>The </a:t>
            </a:r>
            <a:r>
              <a:rPr lang="en-GB" sz="2400" dirty="0"/>
              <a:t>world needs to know in order to get a </a:t>
            </a:r>
            <a:r>
              <a:rPr lang="en-GB" sz="2400" dirty="0" smtClean="0"/>
              <a:t>crowd</a:t>
            </a:r>
          </a:p>
          <a:p>
            <a:pPr lvl="0"/>
            <a:endParaRPr lang="en-GB" sz="2400" dirty="0"/>
          </a:p>
          <a:p>
            <a:r>
              <a:rPr lang="en-GB" sz="2400" dirty="0" smtClean="0"/>
              <a:t>Rule 6: </a:t>
            </a:r>
            <a:r>
              <a:rPr lang="en-GB" sz="2400" dirty="0"/>
              <a:t>Offer the crowd more than you’re asking for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ritz\Desktop\Pictu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626186" y="1844824"/>
            <a:ext cx="2338302" cy="4752528"/>
          </a:xfrm>
          <a:prstGeom prst="roundRect">
            <a:avLst>
              <a:gd name="adj" fmla="val 2766"/>
            </a:avLst>
          </a:prstGeom>
          <a:gradFill>
            <a:gsLst>
              <a:gs pos="0">
                <a:srgbClr val="473213"/>
              </a:gs>
              <a:gs pos="50000">
                <a:srgbClr val="6D5533"/>
              </a:gs>
              <a:gs pos="100000">
                <a:srgbClr val="6D55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Rule 1: </a:t>
            </a:r>
            <a:br>
              <a:rPr lang="en-GB" sz="2400" b="1" dirty="0">
                <a:solidFill>
                  <a:srgbClr val="DEA900"/>
                </a:solidFill>
                <a:latin typeface="B Avant Garde Demi"/>
              </a:rPr>
            </a:br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The crowd can only eat in single bites</a:t>
            </a:r>
          </a:p>
          <a:p>
            <a:pPr lvl="0" algn="ctr"/>
            <a:endParaRPr lang="en-GB" sz="2800" b="1" dirty="0" smtClean="0">
              <a:solidFill>
                <a:schemeClr val="bg1"/>
              </a:solidFill>
            </a:endParaRPr>
          </a:p>
          <a:p>
            <a:pPr lvl="0" algn="ctr"/>
            <a:r>
              <a:rPr lang="en-GB" sz="2400" i="1" dirty="0" smtClean="0">
                <a:solidFill>
                  <a:schemeClr val="bg1"/>
                </a:solidFill>
              </a:rPr>
              <a:t>“</a:t>
            </a:r>
            <a:r>
              <a:rPr lang="en-GB" sz="2400" i="1" dirty="0" err="1" smtClean="0">
                <a:solidFill>
                  <a:schemeClr val="bg1"/>
                </a:solidFill>
              </a:rPr>
              <a:t>Foldit</a:t>
            </a:r>
            <a:r>
              <a:rPr lang="en-GB" sz="2400" i="1" dirty="0" smtClean="0">
                <a:solidFill>
                  <a:schemeClr val="bg1"/>
                </a:solidFill>
              </a:rPr>
              <a:t> competition”</a:t>
            </a:r>
          </a:p>
          <a:p>
            <a:pPr lvl="0" algn="ctr"/>
            <a:endParaRPr lang="en-GB" sz="2800" b="1" i="1" dirty="0" smtClean="0">
              <a:solidFill>
                <a:schemeClr val="bg1"/>
              </a:solidFill>
              <a:latin typeface="B Avant Garde Demi"/>
            </a:endParaRPr>
          </a:p>
          <a:p>
            <a:pPr lvl="0" algn="ctr"/>
            <a:r>
              <a:rPr lang="en-GB" sz="2000" dirty="0" smtClean="0">
                <a:solidFill>
                  <a:schemeClr val="bg1"/>
                </a:solidFill>
              </a:rPr>
              <a:t>3D </a:t>
            </a:r>
            <a:r>
              <a:rPr lang="en-GB" sz="2000" dirty="0">
                <a:solidFill>
                  <a:schemeClr val="bg1"/>
                </a:solidFill>
              </a:rPr>
              <a:t>perception </a:t>
            </a:r>
            <a:r>
              <a:rPr lang="en-GB" sz="2000" dirty="0" smtClean="0">
                <a:solidFill>
                  <a:schemeClr val="bg1"/>
                </a:solidFill>
              </a:rPr>
              <a:t>puzzle to find </a:t>
            </a:r>
            <a:r>
              <a:rPr lang="en-GB" sz="2000" dirty="0">
                <a:solidFill>
                  <a:schemeClr val="bg1"/>
                </a:solidFill>
              </a:rPr>
              <a:t>cures for diseases through better protein structure </a:t>
            </a:r>
            <a:r>
              <a:rPr lang="en-GB" sz="2000" dirty="0" smtClean="0">
                <a:solidFill>
                  <a:schemeClr val="bg1"/>
                </a:solidFill>
              </a:rPr>
              <a:t>prediction</a:t>
            </a:r>
            <a:endParaRPr lang="en-GB" sz="1600" b="1" i="1" dirty="0">
              <a:solidFill>
                <a:schemeClr val="bg1"/>
              </a:solidFill>
              <a:latin typeface="B Avant Garde Demi"/>
            </a:endParaRPr>
          </a:p>
        </p:txBody>
      </p:sp>
    </p:spTree>
    <p:extLst>
      <p:ext uri="{BB962C8B-B14F-4D97-AF65-F5344CB8AC3E}">
        <p14:creationId xmlns:p14="http://schemas.microsoft.com/office/powerpoint/2010/main" val="37094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ritz\Desktop\Picture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4488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3528" y="404664"/>
            <a:ext cx="2952328" cy="6048672"/>
          </a:xfrm>
          <a:prstGeom prst="roundRect">
            <a:avLst>
              <a:gd name="adj" fmla="val 2766"/>
            </a:avLst>
          </a:prstGeom>
          <a:gradFill>
            <a:gsLst>
              <a:gs pos="0">
                <a:srgbClr val="473213"/>
              </a:gs>
              <a:gs pos="50000">
                <a:srgbClr val="6D5533"/>
              </a:gs>
              <a:gs pos="100000">
                <a:srgbClr val="6D55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Rule 2: </a:t>
            </a:r>
            <a:br>
              <a:rPr lang="en-GB" sz="2400" b="1" dirty="0">
                <a:solidFill>
                  <a:srgbClr val="DEA900"/>
                </a:solidFill>
                <a:latin typeface="B Avant Garde Demi"/>
              </a:rPr>
            </a:br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Do it in small steps, but fully OPEN 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B Avant Garde Demi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B Avant Garde Demi"/>
              </a:rPr>
              <a:t>“</a:t>
            </a:r>
            <a:r>
              <a:rPr lang="en-GB" sz="2400" i="1" dirty="0" err="1">
                <a:solidFill>
                  <a:schemeClr val="bg1"/>
                </a:solidFill>
                <a:latin typeface="B Avant Garde Demi"/>
              </a:rPr>
              <a:t>GoldCorp</a:t>
            </a:r>
            <a:r>
              <a:rPr lang="en-GB" sz="2400" i="1" dirty="0">
                <a:solidFill>
                  <a:schemeClr val="bg1"/>
                </a:solidFill>
                <a:latin typeface="B Avant Garde Demi"/>
              </a:rPr>
              <a:t> Challenge”</a:t>
            </a:r>
            <a:r>
              <a:rPr lang="en-GB" sz="2400" b="1" dirty="0">
                <a:solidFill>
                  <a:schemeClr val="bg1"/>
                </a:solidFill>
                <a:latin typeface="B Avant Garde Demi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B Avant Garde Demi"/>
              </a:rPr>
            </a:br>
            <a:endParaRPr lang="en-GB" sz="2000" b="1" dirty="0">
              <a:solidFill>
                <a:schemeClr val="bg1"/>
              </a:solidFill>
              <a:latin typeface="B Avant Garde Demi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Lesson learned: Give AWAY the most precious company secret and share it OPENLY with crowd! </a:t>
            </a:r>
          </a:p>
          <a:p>
            <a:pPr algn="ctr"/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It worked: 1,043,000% ROI.  A $575,000 crowdsourcing investment yielded $6 billion in gold.</a:t>
            </a:r>
          </a:p>
        </p:txBody>
      </p:sp>
    </p:spTree>
    <p:extLst>
      <p:ext uri="{BB962C8B-B14F-4D97-AF65-F5344CB8AC3E}">
        <p14:creationId xmlns:p14="http://schemas.microsoft.com/office/powerpoint/2010/main" val="24623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4401625"/>
              </p:ext>
            </p:extLst>
          </p:nvPr>
        </p:nvGraphicFramePr>
        <p:xfrm>
          <a:off x="179512" y="1397000"/>
          <a:ext cx="89644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8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35597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"/>
            <a:ext cx="5004049" cy="683761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3568" y="764704"/>
            <a:ext cx="2448272" cy="5832648"/>
          </a:xfrm>
          <a:prstGeom prst="roundRect">
            <a:avLst>
              <a:gd name="adj" fmla="val 2766"/>
            </a:avLst>
          </a:prstGeom>
          <a:gradFill>
            <a:gsLst>
              <a:gs pos="0">
                <a:srgbClr val="473213"/>
              </a:gs>
              <a:gs pos="50000">
                <a:srgbClr val="6D5533"/>
              </a:gs>
              <a:gs pos="100000">
                <a:srgbClr val="6D55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Rule 3: </a:t>
            </a:r>
          </a:p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Define your ROI from start</a:t>
            </a:r>
          </a:p>
          <a:p>
            <a:pPr algn="ctr"/>
            <a:endParaRPr lang="en-GB" sz="2000" b="1" dirty="0">
              <a:solidFill>
                <a:srgbClr val="DEA900"/>
              </a:solidFill>
              <a:latin typeface="B Avant Garde Demi"/>
            </a:endParaRPr>
          </a:p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 </a:t>
            </a:r>
            <a:r>
              <a:rPr lang="en-GB" sz="2400" i="1" dirty="0">
                <a:solidFill>
                  <a:schemeClr val="bg1"/>
                </a:solidFill>
                <a:latin typeface="B Avant Garde Demi"/>
              </a:rPr>
              <a:t>“The Netflix Prize”</a:t>
            </a:r>
            <a:br>
              <a:rPr lang="en-GB" sz="2400" i="1" dirty="0">
                <a:solidFill>
                  <a:schemeClr val="bg1"/>
                </a:solidFill>
                <a:latin typeface="B Avant Garde Demi"/>
              </a:rPr>
            </a:br>
            <a:endParaRPr lang="en-GB" sz="2000" i="1" dirty="0">
              <a:solidFill>
                <a:schemeClr val="bg1"/>
              </a:solidFill>
              <a:latin typeface="B Avant Garde Demi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$1M Grand Prize for best collaborative filtering algorithm to predict user rating for films based on previous ratings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Requirement: 10% improvement of accuracy of  Netflix’ own algorithm</a:t>
            </a:r>
          </a:p>
        </p:txBody>
      </p:sp>
    </p:spTree>
    <p:extLst>
      <p:ext uri="{BB962C8B-B14F-4D97-AF65-F5344CB8AC3E}">
        <p14:creationId xmlns:p14="http://schemas.microsoft.com/office/powerpoint/2010/main" val="29583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26776"/>
            <a:ext cx="9144000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940152" y="188640"/>
            <a:ext cx="2952328" cy="4320480"/>
          </a:xfrm>
          <a:prstGeom prst="roundRect">
            <a:avLst>
              <a:gd name="adj" fmla="val 2766"/>
            </a:avLst>
          </a:prstGeom>
          <a:gradFill>
            <a:gsLst>
              <a:gs pos="0">
                <a:srgbClr val="473213"/>
              </a:gs>
              <a:gs pos="50000">
                <a:srgbClr val="6D5533"/>
              </a:gs>
              <a:gs pos="100000">
                <a:srgbClr val="6D55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Rule 4: </a:t>
            </a:r>
          </a:p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Protect yourself by hiding some parts</a:t>
            </a:r>
          </a:p>
          <a:p>
            <a:pPr algn="ctr"/>
            <a:endParaRPr lang="en-GB" sz="2400" b="1" dirty="0">
              <a:solidFill>
                <a:srgbClr val="DEA900"/>
              </a:solidFill>
              <a:latin typeface="B Avant Garde Demi"/>
            </a:endParaRPr>
          </a:p>
          <a:p>
            <a:pPr algn="ctr"/>
            <a:r>
              <a:rPr lang="en-GB" sz="2400" i="1" dirty="0">
                <a:solidFill>
                  <a:schemeClr val="bg1"/>
                </a:solidFill>
                <a:latin typeface="B Avant Garde Demi"/>
              </a:rPr>
              <a:t>“DARPA Red Balloon Challenge”</a:t>
            </a:r>
          </a:p>
          <a:p>
            <a:pPr algn="ctr"/>
            <a:endParaRPr lang="en-GB" sz="2400" b="1" dirty="0">
              <a:solidFill>
                <a:srgbClr val="DEA900"/>
              </a:solidFill>
              <a:latin typeface="B Avant Garde Demi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Find locations of 10 moored, 8-foot, red, weather balloons </a:t>
            </a:r>
            <a:r>
              <a:rPr lang="en-GB" sz="2000" dirty="0" smtClean="0">
                <a:solidFill>
                  <a:schemeClr val="bg1"/>
                </a:solidFill>
              </a:rPr>
              <a:t>in</a:t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the US</a:t>
            </a:r>
            <a:r>
              <a:rPr lang="en-GB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050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omesunzipped.org/wp-content/uploads/2011/01/iStock_000002259918X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4" y="0"/>
            <a:ext cx="91451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724128" y="260648"/>
            <a:ext cx="3240361" cy="6381328"/>
          </a:xfrm>
          <a:prstGeom prst="roundRect">
            <a:avLst>
              <a:gd name="adj" fmla="val 2766"/>
            </a:avLst>
          </a:prstGeom>
          <a:gradFill>
            <a:gsLst>
              <a:gs pos="0">
                <a:srgbClr val="473213"/>
              </a:gs>
              <a:gs pos="50000">
                <a:srgbClr val="6D5533"/>
              </a:gs>
              <a:gs pos="100000">
                <a:srgbClr val="6D55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Rule 5: </a:t>
            </a:r>
            <a:br>
              <a:rPr lang="en-GB" sz="2400" b="1" dirty="0">
                <a:solidFill>
                  <a:srgbClr val="DEA900"/>
                </a:solidFill>
                <a:latin typeface="B Avant Garde Demi"/>
              </a:rPr>
            </a:br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The world needs to know in order to get a crowd</a:t>
            </a:r>
          </a:p>
          <a:p>
            <a:pPr algn="ctr"/>
            <a:endParaRPr lang="en-GB" sz="2000" b="1" dirty="0">
              <a:solidFill>
                <a:srgbClr val="DEA900"/>
              </a:solidFill>
              <a:latin typeface="B Avant Garde Demi"/>
            </a:endParaRPr>
          </a:p>
          <a:p>
            <a:r>
              <a:rPr lang="en-GB" sz="2300" u="sng" dirty="0" smtClean="0">
                <a:solidFill>
                  <a:schemeClr val="bg1"/>
                </a:solidFill>
                <a:latin typeface="B Avant Garde Demi"/>
              </a:rPr>
              <a:t>6 ways to get a crowd: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300" dirty="0" smtClean="0">
                <a:solidFill>
                  <a:schemeClr val="bg1"/>
                </a:solidFill>
                <a:latin typeface="B Avant Garde Demi"/>
              </a:rPr>
              <a:t>Prize $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300" dirty="0" smtClean="0">
                <a:solidFill>
                  <a:schemeClr val="bg1"/>
                </a:solidFill>
                <a:latin typeface="B Avant Garde Demi"/>
              </a:rPr>
              <a:t>Active Marketing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300" dirty="0" smtClean="0">
                <a:solidFill>
                  <a:schemeClr val="bg1"/>
                </a:solidFill>
                <a:latin typeface="B Avant Garde Demi"/>
              </a:rPr>
              <a:t>Partnerships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300" dirty="0" smtClean="0">
                <a:solidFill>
                  <a:schemeClr val="bg1"/>
                </a:solidFill>
                <a:latin typeface="B Avant Garde Demi"/>
              </a:rPr>
              <a:t>Endorsement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300" dirty="0" smtClean="0">
                <a:solidFill>
                  <a:schemeClr val="bg1"/>
                </a:solidFill>
                <a:latin typeface="B Avant Garde Demi"/>
              </a:rPr>
              <a:t>Outstanding Concept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GB" sz="2300" dirty="0" smtClean="0">
                <a:solidFill>
                  <a:schemeClr val="bg1"/>
                </a:solidFill>
                <a:latin typeface="B Avant Garde Demi"/>
              </a:rPr>
              <a:t>Platform</a:t>
            </a:r>
            <a:endParaRPr lang="en-GB" sz="2300" dirty="0">
              <a:solidFill>
                <a:schemeClr val="bg1"/>
              </a:solidFill>
              <a:latin typeface="B Avant Garde Demi"/>
            </a:endParaRPr>
          </a:p>
          <a:p>
            <a:pPr algn="ctr"/>
            <a:endParaRPr lang="en-GB" sz="2400" i="1" dirty="0" smtClean="0">
              <a:solidFill>
                <a:schemeClr val="bg1"/>
              </a:solidFill>
              <a:latin typeface="B Avant Garde Demi"/>
            </a:endParaRPr>
          </a:p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B Avant Garde Demi"/>
              </a:rPr>
              <a:t>MMM Prize</a:t>
            </a:r>
            <a:br>
              <a:rPr lang="en-GB" sz="2400" i="1" dirty="0" smtClean="0">
                <a:solidFill>
                  <a:schemeClr val="bg1"/>
                </a:solidFill>
                <a:latin typeface="B Avant Garde Demi"/>
              </a:rPr>
            </a:br>
            <a:r>
              <a:rPr lang="en-GB" sz="2400" i="1" dirty="0" smtClean="0">
                <a:solidFill>
                  <a:schemeClr val="bg1"/>
                </a:solidFill>
                <a:latin typeface="B Avant Garde Demi"/>
              </a:rPr>
              <a:t>“</a:t>
            </a:r>
            <a:r>
              <a:rPr lang="en-GB" sz="2000" i="1" dirty="0" smtClean="0">
                <a:solidFill>
                  <a:schemeClr val="bg1"/>
                </a:solidFill>
                <a:latin typeface="B Avant Garde Demi"/>
              </a:rPr>
              <a:t>Mom’s Medical Mystery”</a:t>
            </a:r>
            <a:endParaRPr lang="en-GB" sz="2000" i="1" dirty="0">
              <a:solidFill>
                <a:schemeClr val="bg1"/>
              </a:solidFill>
              <a:latin typeface="B Avant Garde Demi"/>
            </a:endParaRPr>
          </a:p>
          <a:p>
            <a:pPr algn="ctr"/>
            <a:endParaRPr lang="en-GB" sz="2000" b="1" dirty="0">
              <a:solidFill>
                <a:srgbClr val="DEA900"/>
              </a:solidFill>
              <a:latin typeface="B Avant Garde Demi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1500 ideas for a $500 prize.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40"/>
          <a:stretch/>
        </p:blipFill>
        <p:spPr bwMode="auto">
          <a:xfrm>
            <a:off x="0" y="-10781"/>
            <a:ext cx="9144000" cy="686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724128" y="253040"/>
            <a:ext cx="3248370" cy="5840256"/>
          </a:xfrm>
          <a:prstGeom prst="roundRect">
            <a:avLst>
              <a:gd name="adj" fmla="val 2766"/>
            </a:avLst>
          </a:prstGeom>
          <a:gradFill>
            <a:gsLst>
              <a:gs pos="0">
                <a:srgbClr val="473213"/>
              </a:gs>
              <a:gs pos="50000">
                <a:srgbClr val="6D5533"/>
              </a:gs>
              <a:gs pos="100000">
                <a:srgbClr val="6D553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Rule 6: O</a:t>
            </a:r>
            <a:r>
              <a:rPr lang="en-GB" sz="2400" b="1" dirty="0" smtClean="0">
                <a:solidFill>
                  <a:srgbClr val="DEA900"/>
                </a:solidFill>
                <a:latin typeface="B Avant Garde Demi"/>
              </a:rPr>
              <a:t>ffer </a:t>
            </a:r>
            <a:r>
              <a:rPr lang="en-GB" sz="2400" b="1" dirty="0">
                <a:solidFill>
                  <a:srgbClr val="DEA900"/>
                </a:solidFill>
                <a:latin typeface="B Avant Garde Demi"/>
              </a:rPr>
              <a:t>the crowd more than you’re asking for </a:t>
            </a:r>
          </a:p>
          <a:p>
            <a:pPr algn="ctr"/>
            <a:endParaRPr lang="en-GB" sz="2400" b="1" dirty="0">
              <a:solidFill>
                <a:srgbClr val="DEA900"/>
              </a:solidFill>
              <a:latin typeface="B Avant Garde Demi"/>
            </a:endParaRPr>
          </a:p>
          <a:p>
            <a:pPr algn="ctr"/>
            <a:r>
              <a:rPr lang="en-GB" sz="2400" i="1" dirty="0" smtClean="0">
                <a:solidFill>
                  <a:schemeClr val="bg1"/>
                </a:solidFill>
                <a:latin typeface="B Avant Garde Demi"/>
              </a:rPr>
              <a:t>“$</a:t>
            </a:r>
            <a:r>
              <a:rPr lang="en-GB" sz="2400" i="1" dirty="0">
                <a:solidFill>
                  <a:schemeClr val="bg1"/>
                </a:solidFill>
                <a:latin typeface="B Avant Garde Demi"/>
              </a:rPr>
              <a:t>10M Sam Schmidt Paralysis </a:t>
            </a:r>
            <a:r>
              <a:rPr lang="en-GB" sz="2400" i="1" dirty="0" smtClean="0">
                <a:solidFill>
                  <a:schemeClr val="bg1"/>
                </a:solidFill>
                <a:latin typeface="B Avant Garde Demi"/>
              </a:rPr>
              <a:t>Prize”</a:t>
            </a:r>
            <a:r>
              <a:rPr lang="en-GB" sz="2400" i="1" dirty="0">
                <a:solidFill>
                  <a:schemeClr val="bg1"/>
                </a:solidFill>
                <a:latin typeface="B Avant Garde Demi"/>
              </a:rPr>
              <a:t/>
            </a:r>
            <a:br>
              <a:rPr lang="en-GB" sz="2400" i="1" dirty="0">
                <a:solidFill>
                  <a:schemeClr val="bg1"/>
                </a:solidFill>
                <a:latin typeface="B Avant Garde Demi"/>
              </a:rPr>
            </a:br>
            <a:endParaRPr lang="en-GB" sz="2400" i="1" dirty="0">
              <a:solidFill>
                <a:schemeClr val="bg1"/>
              </a:solidFill>
              <a:latin typeface="B Avant Garde Demi"/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A set of prize competitions to foster innovation in the field of Spinal Cord Injury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Multi-stage approach to engage many experts from different fields from the </a:t>
            </a:r>
            <a:r>
              <a:rPr lang="en-GB" sz="2000" dirty="0" smtClean="0">
                <a:solidFill>
                  <a:schemeClr val="bg1"/>
                </a:solidFill>
              </a:rPr>
              <a:t>beginning.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Targeted $10 million investment prize at the end of the </a:t>
            </a:r>
            <a:r>
              <a:rPr lang="en-GB" sz="2000" dirty="0" smtClean="0">
                <a:solidFill>
                  <a:schemeClr val="bg1"/>
                </a:solidFill>
              </a:rPr>
              <a:t>challenge.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0246" y="1340768"/>
            <a:ext cx="26313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4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35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Inhibitors &amp; How to overcome them!	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71800" y="3238294"/>
            <a:ext cx="3916661" cy="293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76225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790" y="3943752"/>
            <a:ext cx="2497460" cy="2497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7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0" r="3140" b="62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7808" y="4941168"/>
            <a:ext cx="4464496" cy="1152128"/>
          </a:xfrm>
          <a:prstGeom prst="rect">
            <a:avLst/>
          </a:prstGeom>
          <a:solidFill>
            <a:schemeClr val="accent1">
              <a:alpha val="5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B Avant Garde Demi"/>
              </a:rPr>
              <a:t>Simon Schneider</a:t>
            </a: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B Avant Garde Demi"/>
                <a:hlinkClick r:id="rId3"/>
              </a:rPr>
              <a:t>schneider@innocentive.com</a:t>
            </a:r>
            <a:r>
              <a:rPr lang="en-US" sz="2400" b="1" dirty="0" smtClean="0">
                <a:solidFill>
                  <a:schemeClr val="bg1"/>
                </a:solidFill>
                <a:latin typeface="B Avant Garde Demi"/>
              </a:rPr>
              <a:t> </a:t>
            </a:r>
            <a:endParaRPr lang="en-GB" sz="2400" b="1" dirty="0">
              <a:latin typeface="B Avant Garde Demi"/>
            </a:endParaRPr>
          </a:p>
        </p:txBody>
      </p:sp>
    </p:spTree>
    <p:extLst>
      <p:ext uri="{BB962C8B-B14F-4D97-AF65-F5344CB8AC3E}">
        <p14:creationId xmlns:p14="http://schemas.microsoft.com/office/powerpoint/2010/main" val="24094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First Part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7968731"/>
              </p:ext>
            </p:extLst>
          </p:nvPr>
        </p:nvGraphicFramePr>
        <p:xfrm>
          <a:off x="179512" y="1397000"/>
          <a:ext cx="896448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31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4"/>
          <p:cNvSpPr>
            <a:spLocks noGrp="1"/>
          </p:cNvSpPr>
          <p:nvPr>
            <p:ph type="title" idx="4294967295"/>
          </p:nvPr>
        </p:nvSpPr>
        <p:spPr>
          <a:xfrm>
            <a:off x="241176" y="620688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Development of the Internet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4240845"/>
              </p:ext>
            </p:extLst>
          </p:nvPr>
        </p:nvGraphicFramePr>
        <p:xfrm>
          <a:off x="107504" y="1556792"/>
          <a:ext cx="892899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6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4"/>
          <p:cNvSpPr>
            <a:spLocks noGrp="1"/>
          </p:cNvSpPr>
          <p:nvPr>
            <p:ph type="title" idx="4294967295"/>
          </p:nvPr>
        </p:nvSpPr>
        <p:spPr>
          <a:xfrm>
            <a:off x="241176" y="620688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 Networks Are Growing…</a:t>
            </a:r>
            <a:endParaRPr lang="en-US" dirty="0"/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644155908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13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15" y="2276872"/>
            <a:ext cx="4052725" cy="30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25" y="620688"/>
            <a:ext cx="82296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Together, They Can Change the World 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1880359" cy="163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308304" y="4699645"/>
            <a:ext cx="1206924" cy="484111"/>
            <a:chOff x="6671385" y="3286869"/>
            <a:chExt cx="1206924" cy="484111"/>
          </a:xfrm>
        </p:grpSpPr>
        <p:sp>
          <p:nvSpPr>
            <p:cNvPr id="8" name="Rectangle 7"/>
            <p:cNvSpPr/>
            <p:nvPr/>
          </p:nvSpPr>
          <p:spPr>
            <a:xfrm>
              <a:off x="6671385" y="3286869"/>
              <a:ext cx="1206924" cy="48411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6671385" y="3286870"/>
              <a:ext cx="1206924" cy="4841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3600" kern="1200" dirty="0" smtClean="0"/>
                <a:t>$1B</a:t>
              </a:r>
              <a:endParaRPr lang="en-GB" sz="3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11960" y="4699645"/>
            <a:ext cx="1579200" cy="968221"/>
            <a:chOff x="2797926" y="3116738"/>
            <a:chExt cx="1867232" cy="947261"/>
          </a:xfrm>
        </p:grpSpPr>
        <p:sp>
          <p:nvSpPr>
            <p:cNvPr id="11" name="Rectangle 10"/>
            <p:cNvSpPr/>
            <p:nvPr/>
          </p:nvSpPr>
          <p:spPr>
            <a:xfrm>
              <a:off x="2797926" y="3116738"/>
              <a:ext cx="1867232" cy="947261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797926" y="3116738"/>
              <a:ext cx="1867232" cy="947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5000" kern="1200" dirty="0" smtClean="0"/>
                <a:t>$4B</a:t>
              </a:r>
              <a:endParaRPr lang="en-GB" sz="5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7584" y="4827569"/>
            <a:ext cx="2305663" cy="977695"/>
            <a:chOff x="3953288" y="3086304"/>
            <a:chExt cx="2305663" cy="977695"/>
          </a:xfrm>
        </p:grpSpPr>
        <p:sp>
          <p:nvSpPr>
            <p:cNvPr id="14" name="Rectangle 13"/>
            <p:cNvSpPr/>
            <p:nvPr/>
          </p:nvSpPr>
          <p:spPr>
            <a:xfrm>
              <a:off x="3953288" y="3086304"/>
              <a:ext cx="2305663" cy="97769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953288" y="3086304"/>
              <a:ext cx="2305663" cy="9776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4775" tIns="104775" rIns="104775" bIns="10477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5500" kern="1200" dirty="0" smtClean="0"/>
                <a:t>$</a:t>
              </a:r>
              <a:r>
                <a:rPr lang="en-GB" sz="5500" dirty="0" smtClean="0"/>
                <a:t>104</a:t>
              </a:r>
              <a:r>
                <a:rPr lang="en-GB" sz="5500" kern="1200" dirty="0" smtClean="0"/>
                <a:t>B</a:t>
              </a:r>
              <a:endParaRPr lang="en-GB" sz="5500" kern="1200" dirty="0"/>
            </a:p>
          </p:txBody>
        </p:sp>
      </p:grpSp>
      <p:pic>
        <p:nvPicPr>
          <p:cNvPr id="4" name="Picture 4" descr="http://blogs-images.forbes.com/tomiogeron/files/2012/02/facebook_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10" y="1916832"/>
            <a:ext cx="2654246" cy="265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3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406975"/>
            <a:ext cx="9144001" cy="54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>
                    <a:lumMod val="90000"/>
                  </a:schemeClr>
                </a:solidFill>
                <a:effectLst>
                  <a:outerShdw blurRad="38100" dist="12700" dir="2700000">
                    <a:srgbClr val="000000">
                      <a:alpha val="43000"/>
                    </a:srgbClr>
                  </a:outerShdw>
                </a:effectLst>
                <a:latin typeface="B Avant Garde Demi"/>
                <a:ea typeface="+mj-ea"/>
                <a:cs typeface="B Avant Garde Demi"/>
              </a:defRPr>
            </a:lvl1pPr>
          </a:lstStyle>
          <a:p>
            <a:pPr algn="ctr"/>
            <a:r>
              <a:rPr lang="en-US" dirty="0"/>
              <a:t>Together, They </a:t>
            </a:r>
            <a:r>
              <a:rPr lang="en-US" dirty="0" smtClean="0"/>
              <a:t>Revolutionize Countries</a:t>
            </a:r>
            <a:r>
              <a:rPr lang="en-US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76888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>
                    <a:lumMod val="90000"/>
                  </a:schemeClr>
                </a:solidFill>
                <a:effectLst>
                  <a:outerShdw blurRad="38100" dist="12700" dir="2700000">
                    <a:srgbClr val="000000">
                      <a:alpha val="43000"/>
                    </a:srgbClr>
                  </a:outerShdw>
                </a:effectLst>
                <a:latin typeface="B Avant Garde Demi"/>
                <a:ea typeface="+mj-ea"/>
                <a:cs typeface="B Avant Garde Demi"/>
              </a:defRPr>
            </a:lvl1pPr>
          </a:lstStyle>
          <a:p>
            <a:pPr algn="ctr"/>
            <a:r>
              <a:rPr lang="en-US" dirty="0" smtClean="0"/>
              <a:t>… Eat Companies</a:t>
            </a:r>
            <a:endParaRPr lang="en-US" dirty="0"/>
          </a:p>
        </p:txBody>
      </p:sp>
      <p:pic>
        <p:nvPicPr>
          <p:cNvPr id="1026" name="Picture 2" descr="C:\Users\Moritz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743139" cy="47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457200" y="609600"/>
            <a:ext cx="8229600" cy="533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2">
                    <a:lumMod val="90000"/>
                  </a:schemeClr>
                </a:solidFill>
                <a:effectLst>
                  <a:outerShdw blurRad="38100" dist="12700" dir="2700000">
                    <a:srgbClr val="000000">
                      <a:alpha val="43000"/>
                    </a:srgbClr>
                  </a:outerShdw>
                </a:effectLst>
                <a:latin typeface="B Avant Garde Demi"/>
                <a:ea typeface="+mj-ea"/>
                <a:cs typeface="B Avant Garde Demi"/>
              </a:defRPr>
            </a:lvl1pPr>
          </a:lstStyle>
          <a:p>
            <a:pPr algn="ctr"/>
            <a:r>
              <a:rPr lang="en-US" dirty="0"/>
              <a:t> …and data (cyber risks)</a:t>
            </a:r>
          </a:p>
        </p:txBody>
      </p:sp>
      <p:pic>
        <p:nvPicPr>
          <p:cNvPr id="2050" name="Picture 2" descr="C:\Users\Moritz\Desktop\Picture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18181"/>
              </a:clrFrom>
              <a:clrTo>
                <a:srgbClr val="8181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608" y="1628800"/>
            <a:ext cx="6380784" cy="473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4BD9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424</Words>
  <Application>Microsoft Office PowerPoint</Application>
  <PresentationFormat>On-screen Show (4:3)</PresentationFormat>
  <Paragraphs>127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PowerPoint Presentation</vt:lpstr>
      <vt:lpstr>Agenda</vt:lpstr>
      <vt:lpstr>First Part</vt:lpstr>
      <vt:lpstr>Development of the Internet</vt:lpstr>
      <vt:lpstr>Social Networks Are Growing…</vt:lpstr>
      <vt:lpstr>Together, They Can Change the World …</vt:lpstr>
      <vt:lpstr>PowerPoint Presentation</vt:lpstr>
      <vt:lpstr>PowerPoint Presentation</vt:lpstr>
      <vt:lpstr>PowerPoint Presentation</vt:lpstr>
      <vt:lpstr>Second Part</vt:lpstr>
      <vt:lpstr>Open Innovation – what is it and what’s in it for me?</vt:lpstr>
      <vt:lpstr>Solutions Can Be Found Everywhere</vt:lpstr>
      <vt:lpstr>Crowdsourcing = the cloud computing by humans</vt:lpstr>
      <vt:lpstr>Crowdsourcing = the cloud computing by humans</vt:lpstr>
      <vt:lpstr>Open up, use the crowd or they will eat you!</vt:lpstr>
      <vt:lpstr>Third Part</vt:lpstr>
      <vt:lpstr>How to make it work for you? 6 Rules for success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Inhibitors &amp; How to overcome them!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Moritz</dc:creator>
  <cp:lastModifiedBy>Simon</cp:lastModifiedBy>
  <cp:revision>205</cp:revision>
  <dcterms:created xsi:type="dcterms:W3CDTF">2012-01-31T15:47:43Z</dcterms:created>
  <dcterms:modified xsi:type="dcterms:W3CDTF">2012-09-25T07:59:36Z</dcterms:modified>
</cp:coreProperties>
</file>